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Override PartName="/ppt/charts/chart7.xml" ContentType="application/vnd.openxmlformats-officedocument.drawingml.chart+xml"/>
  <Override PartName="/ppt/diagrams/layout3.xml" ContentType="application/vnd.openxmlformats-officedocument.drawingml.diagramLayout+xml"/>
  <Override PartName="/ppt/diagrams/layout1.xml" ContentType="application/vnd.openxmlformats-officedocument.drawingml.diagramLayout+xml"/>
  <Override PartName="/ppt/charts/chart3.xml" ContentType="application/vnd.openxmlformats-officedocument.drawingml.chart+xml"/>
  <Override PartName="/ppt/charts/chart4.xml" ContentType="application/vnd.openxmlformats-officedocument.drawingml.chart+xml"/>
  <Override PartName="/ppt/diagrams/data2.xml" ContentType="application/vnd.openxmlformats-officedocument.drawingml.diagramData+xml"/>
  <Override PartName="/ppt/charts/chart5.xml" ContentType="application/vnd.openxmlformats-officedocument.drawingml.chart+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handoutMasterIdLst>
    <p:handoutMasterId r:id="rId18"/>
  </p:handoutMasterIdLst>
  <p:sldIdLst>
    <p:sldId id="264" r:id="rId2"/>
    <p:sldId id="265" r:id="rId3"/>
    <p:sldId id="283" r:id="rId4"/>
    <p:sldId id="267" r:id="rId5"/>
    <p:sldId id="272" r:id="rId6"/>
    <p:sldId id="268" r:id="rId7"/>
    <p:sldId id="270" r:id="rId8"/>
    <p:sldId id="275" r:id="rId9"/>
    <p:sldId id="274" r:id="rId10"/>
    <p:sldId id="277" r:id="rId11"/>
    <p:sldId id="278" r:id="rId12"/>
    <p:sldId id="279" r:id="rId13"/>
    <p:sldId id="276" r:id="rId14"/>
    <p:sldId id="281" r:id="rId15"/>
    <p:sldId id="280" r:id="rId16"/>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1176" y="-7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acha013\Desktop\Saijruulsan%20tulsh%20suuri%20sudalgaa%201111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antuya\Desktop\SETGEL%20HANAMJIIN%20SUDALGAANII%20DUH.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NACHA005\Users\Public\Documents\SETGEL%20HANAMJIIN%20SUDALGAANII%20DUH.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NACHA005\Users\Public\Documents\SETGEL%20HANAMJIIN%20SUDALGAANII%20DUH.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nacha013\Desktop\Saijruulsan%20tulsh%20suuri%20sudalgaa%201111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nacha013\Desktop\Saijruulsan%20tulsh%20suuri%20sudalgaa%201111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nacha013\Desktop\Saijruulsan%20tulsh%20suuri%20sudalgaa%201111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nacha013\Desktop\Saijruulsan%20tulsh%20suuri%20sudalgaa%20111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7"/>
  <c:chart>
    <c:title>
      <c:tx>
        <c:rich>
          <a:bodyPr/>
          <a:lstStyle/>
          <a:p>
            <a:pPr>
              <a:defRPr/>
            </a:pPr>
            <a:r>
              <a:rPr lang="mn-MN" dirty="0"/>
              <a:t>Үнслэгийн хэмжээ </a:t>
            </a:r>
          </a:p>
          <a:p>
            <a:pPr>
              <a:defRPr/>
            </a:pPr>
            <a:r>
              <a:rPr lang="mn-MN" dirty="0"/>
              <a:t> кг/хоногт </a:t>
            </a:r>
            <a:endParaRPr lang="en-US" dirty="0"/>
          </a:p>
        </c:rich>
      </c:tx>
      <c:layout>
        <c:manualLayout>
          <c:xMode val="edge"/>
          <c:yMode val="edge"/>
          <c:x val="0.24364864864864866"/>
          <c:y val="0"/>
        </c:manualLayout>
      </c:layout>
    </c:title>
    <c:plotArea>
      <c:layout>
        <c:manualLayout>
          <c:layoutTarget val="inner"/>
          <c:xMode val="edge"/>
          <c:yMode val="edge"/>
          <c:x val="3.2169485758724602E-2"/>
          <c:y val="0.14262842144731921"/>
          <c:w val="0.92093382424419457"/>
          <c:h val="0.66348007635409811"/>
        </c:manualLayout>
      </c:layout>
      <c:barChart>
        <c:barDir val="col"/>
        <c:grouping val="clustered"/>
        <c:ser>
          <c:idx val="0"/>
          <c:order val="0"/>
          <c:tx>
            <c:strRef>
              <c:f>sudalgaa!$H$4</c:f>
              <c:strCache>
                <c:ptCount val="1"/>
                <c:pt idx="0">
                  <c:v>Гэрийн зуух</c:v>
                </c:pt>
              </c:strCache>
            </c:strRef>
          </c:tx>
          <c:dLbls>
            <c:showVal val="1"/>
          </c:dLbls>
          <c:cat>
            <c:strRef>
              <c:f>sudalgaa!$I$3:$K$3</c:f>
              <c:strCache>
                <c:ptCount val="3"/>
                <c:pt idx="0">
                  <c:v>Түүхий нүүрс</c:v>
                </c:pt>
                <c:pt idx="1">
                  <c:v>"Баялаг- Эрдэнэ цом" ХХК</c:v>
                </c:pt>
                <c:pt idx="2">
                  <c:v>" Шарын гол энерго" ХХК</c:v>
                </c:pt>
              </c:strCache>
            </c:strRef>
          </c:cat>
          <c:val>
            <c:numRef>
              <c:f>sudalgaa!$I$4:$K$4</c:f>
              <c:numCache>
                <c:formatCode>General</c:formatCode>
                <c:ptCount val="3"/>
                <c:pt idx="0">
                  <c:v>2</c:v>
                </c:pt>
                <c:pt idx="1">
                  <c:v>7.8</c:v>
                </c:pt>
                <c:pt idx="2">
                  <c:v>0.60000000000000064</c:v>
                </c:pt>
              </c:numCache>
            </c:numRef>
          </c:val>
        </c:ser>
        <c:ser>
          <c:idx val="1"/>
          <c:order val="1"/>
          <c:tx>
            <c:strRef>
              <c:f>sudalgaa!$H$5</c:f>
              <c:strCache>
                <c:ptCount val="1"/>
                <c:pt idx="0">
                  <c:v>Байшингийн зуух</c:v>
                </c:pt>
              </c:strCache>
            </c:strRef>
          </c:tx>
          <c:dLbls>
            <c:showVal val="1"/>
          </c:dLbls>
          <c:cat>
            <c:strRef>
              <c:f>sudalgaa!$I$3:$K$3</c:f>
              <c:strCache>
                <c:ptCount val="3"/>
                <c:pt idx="0">
                  <c:v>Түүхий нүүрс</c:v>
                </c:pt>
                <c:pt idx="1">
                  <c:v>"Баялаг- Эрдэнэ цом" ХХК</c:v>
                </c:pt>
                <c:pt idx="2">
                  <c:v>" Шарын гол энерго" ХХК</c:v>
                </c:pt>
              </c:strCache>
            </c:strRef>
          </c:cat>
          <c:val>
            <c:numRef>
              <c:f>sudalgaa!$I$5:$K$5</c:f>
              <c:numCache>
                <c:formatCode>General</c:formatCode>
                <c:ptCount val="3"/>
                <c:pt idx="0">
                  <c:v>4</c:v>
                </c:pt>
                <c:pt idx="1">
                  <c:v>5.0999999999999996</c:v>
                </c:pt>
                <c:pt idx="2">
                  <c:v>3.3</c:v>
                </c:pt>
              </c:numCache>
            </c:numRef>
          </c:val>
        </c:ser>
        <c:axId val="59192064"/>
        <c:axId val="59193600"/>
      </c:barChart>
      <c:catAx>
        <c:axId val="59192064"/>
        <c:scaling>
          <c:orientation val="minMax"/>
        </c:scaling>
        <c:axPos val="b"/>
        <c:majorTickMark val="none"/>
        <c:tickLblPos val="nextTo"/>
        <c:crossAx val="59193600"/>
        <c:crosses val="autoZero"/>
        <c:auto val="1"/>
        <c:lblAlgn val="ctr"/>
        <c:lblOffset val="100"/>
      </c:catAx>
      <c:valAx>
        <c:axId val="59193600"/>
        <c:scaling>
          <c:orientation val="minMax"/>
        </c:scaling>
        <c:axPos val="l"/>
        <c:majorGridlines/>
        <c:numFmt formatCode="General" sourceLinked="1"/>
        <c:majorTickMark val="none"/>
        <c:tickLblPos val="nextTo"/>
        <c:crossAx val="59192064"/>
        <c:crosses val="autoZero"/>
        <c:crossBetween val="between"/>
      </c:valAx>
    </c:plotArea>
    <c:legend>
      <c:legendPos val="r"/>
      <c:layout>
        <c:manualLayout>
          <c:xMode val="edge"/>
          <c:yMode val="edge"/>
          <c:x val="3.7979853212792812E-2"/>
          <c:y val="0.92704909169455196"/>
          <c:w val="0.85862508505881618"/>
          <c:h val="5.9483189429883745E-2"/>
        </c:manualLayout>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a:pPr>
            <a:r>
              <a:rPr lang="mn-MN" sz="1600">
                <a:latin typeface="Arial" pitchFamily="34" charset="0"/>
                <a:cs typeface="Arial" pitchFamily="34" charset="0"/>
              </a:rPr>
              <a:t>1.Сайжруулсан</a:t>
            </a:r>
            <a:r>
              <a:rPr lang="mn-MN" sz="1600" baseline="0">
                <a:latin typeface="Arial" pitchFamily="34" charset="0"/>
                <a:cs typeface="Arial" pitchFamily="34" charset="0"/>
              </a:rPr>
              <a:t> зууханд сайжруулсан түлш хэрэглэх нь хэр тохиромжтой байна вэ?</a:t>
            </a:r>
            <a:endParaRPr lang="en-US" sz="1600">
              <a:latin typeface="Arial" pitchFamily="34" charset="0"/>
              <a:cs typeface="Arial" pitchFamily="34" charset="0"/>
            </a:endParaRPr>
          </a:p>
        </c:rich>
      </c:tx>
      <c:layout/>
    </c:title>
    <c:view3D>
      <c:rotX val="30"/>
      <c:perspective val="30"/>
    </c:view3D>
    <c:plotArea>
      <c:layout/>
      <c:pie3DChart>
        <c:varyColors val="1"/>
        <c:ser>
          <c:idx val="0"/>
          <c:order val="0"/>
          <c:dLbls>
            <c:txPr>
              <a:bodyPr/>
              <a:lstStyle/>
              <a:p>
                <a:pPr>
                  <a:defRPr sz="1200"/>
                </a:pPr>
                <a:endParaRPr lang="en-US"/>
              </a:p>
            </c:txPr>
            <c:showPercent val="1"/>
            <c:showLeaderLines val="1"/>
          </c:dLbls>
          <c:cat>
            <c:strRef>
              <c:f>dun!$D$3:$D$4</c:f>
              <c:strCache>
                <c:ptCount val="2"/>
                <c:pt idx="0">
                  <c:v>a.Тохиромжтой.  </c:v>
                </c:pt>
                <c:pt idx="1">
                  <c:v>б.Тохиромжгүй.  </c:v>
                </c:pt>
              </c:strCache>
            </c:strRef>
          </c:cat>
          <c:val>
            <c:numRef>
              <c:f>dun!$E$3:$E$4</c:f>
              <c:numCache>
                <c:formatCode>General</c:formatCode>
                <c:ptCount val="2"/>
                <c:pt idx="0">
                  <c:v>27</c:v>
                </c:pt>
                <c:pt idx="1">
                  <c:v>1</c:v>
                </c:pt>
              </c:numCache>
            </c:numRef>
          </c:val>
        </c:ser>
        <c:dLbls>
          <c:showPercent val="1"/>
        </c:dLbls>
      </c:pie3DChart>
    </c:plotArea>
    <c:legend>
      <c:legendPos val="t"/>
      <c:layout/>
      <c:txPr>
        <a:bodyPr/>
        <a:lstStyle/>
        <a:p>
          <a:pPr>
            <a:defRPr sz="1200">
              <a:latin typeface="Arial" pitchFamily="34" charset="0"/>
              <a:cs typeface="Arial" pitchFamily="34" charset="0"/>
            </a:defRPr>
          </a:pPr>
          <a:endParaRPr lang="en-US"/>
        </a:p>
      </c:txPr>
    </c:legend>
    <c:plotVisOnly val="1"/>
    <c:dispBlanksAs val="zero"/>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a:latin typeface="Arial" pitchFamily="34" charset="0"/>
                <a:cs typeface="Arial" pitchFamily="34" charset="0"/>
              </a:defRPr>
            </a:pPr>
            <a:r>
              <a:rPr lang="mn-MN" sz="1600" dirty="0">
                <a:latin typeface="Arial" pitchFamily="34" charset="0"/>
                <a:cs typeface="Arial" pitchFamily="34" charset="0"/>
              </a:rPr>
              <a:t>1. Сайжруулсан зууханд сайжруулсан түлш хэрэглэх нь хэр тохиромжтой байна вэ?</a:t>
            </a:r>
            <a:endParaRPr lang="en-US" sz="1600" dirty="0">
              <a:latin typeface="Arial" pitchFamily="34" charset="0"/>
              <a:cs typeface="Arial" pitchFamily="34" charset="0"/>
            </a:endParaRPr>
          </a:p>
        </c:rich>
      </c:tx>
      <c:layout/>
    </c:title>
    <c:view3D>
      <c:rotX val="30"/>
      <c:perspective val="30"/>
    </c:view3D>
    <c:plotArea>
      <c:layout/>
      <c:pie3DChart>
        <c:varyColors val="1"/>
        <c:ser>
          <c:idx val="0"/>
          <c:order val="0"/>
          <c:dLbls>
            <c:txPr>
              <a:bodyPr/>
              <a:lstStyle/>
              <a:p>
                <a:pPr>
                  <a:defRPr sz="1200"/>
                </a:pPr>
                <a:endParaRPr lang="en-US"/>
              </a:p>
            </c:txPr>
            <c:showPercent val="1"/>
            <c:showLeaderLines val="1"/>
          </c:dLbls>
          <c:cat>
            <c:strRef>
              <c:f>dug!$G$4:$G$6</c:f>
              <c:strCache>
                <c:ptCount val="3"/>
                <c:pt idx="0">
                  <c:v>    А. Тохиромжтой.  </c:v>
                </c:pt>
                <c:pt idx="1">
                  <c:v>    Б. Тохиромжгүй.  </c:v>
                </c:pt>
                <c:pt idx="2">
                  <c:v>    В. Бусад</c:v>
                </c:pt>
              </c:strCache>
            </c:strRef>
          </c:cat>
          <c:val>
            <c:numRef>
              <c:f>dug!$H$4:$H$6</c:f>
              <c:numCache>
                <c:formatCode>General</c:formatCode>
                <c:ptCount val="3"/>
                <c:pt idx="0">
                  <c:v>3</c:v>
                </c:pt>
                <c:pt idx="1">
                  <c:v>15</c:v>
                </c:pt>
                <c:pt idx="2">
                  <c:v>3</c:v>
                </c:pt>
              </c:numCache>
            </c:numRef>
          </c:val>
        </c:ser>
        <c:dLbls>
          <c:showPercent val="1"/>
        </c:dLbls>
      </c:pie3DChart>
    </c:plotArea>
    <c:legend>
      <c:legendPos val="t"/>
      <c:layout/>
      <c:txPr>
        <a:bodyPr/>
        <a:lstStyle/>
        <a:p>
          <a:pPr>
            <a:defRPr sz="1200">
              <a:latin typeface="Arial" pitchFamily="34" charset="0"/>
              <a:cs typeface="Arial" pitchFamily="34" charset="0"/>
            </a:defRPr>
          </a:pPr>
          <a:endParaRPr lang="en-US"/>
        </a:p>
      </c:txPr>
    </c:legend>
    <c:plotVisOnly val="1"/>
    <c:dispBlanksAs val="zero"/>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a:latin typeface="Arial" pitchFamily="34" charset="0"/>
                <a:cs typeface="Arial" pitchFamily="34" charset="0"/>
              </a:defRPr>
            </a:pPr>
            <a:r>
              <a:rPr lang="mn-MN" sz="1600">
                <a:latin typeface="Arial" pitchFamily="34" charset="0"/>
                <a:cs typeface="Arial" pitchFamily="34" charset="0"/>
              </a:rPr>
              <a:t>2. Тохиромжгүй бол яагаад?</a:t>
            </a:r>
            <a:endParaRPr lang="en-US" sz="1600">
              <a:latin typeface="Arial" pitchFamily="34" charset="0"/>
              <a:cs typeface="Arial" pitchFamily="34" charset="0"/>
            </a:endParaRPr>
          </a:p>
        </c:rich>
      </c:tx>
      <c:layout/>
    </c:title>
    <c:view3D>
      <c:rotX val="30"/>
      <c:perspective val="30"/>
    </c:view3D>
    <c:plotArea>
      <c:layout/>
      <c:pie3DChart>
        <c:varyColors val="1"/>
        <c:ser>
          <c:idx val="0"/>
          <c:order val="0"/>
          <c:dLbls>
            <c:txPr>
              <a:bodyPr/>
              <a:lstStyle/>
              <a:p>
                <a:pPr>
                  <a:defRPr sz="1200"/>
                </a:pPr>
                <a:endParaRPr lang="en-US"/>
              </a:p>
            </c:txPr>
            <c:showPercent val="1"/>
            <c:showLeaderLines val="1"/>
          </c:dLbls>
          <c:cat>
            <c:strRef>
              <c:f>dug!$L$4:$L$6</c:f>
              <c:strCache>
                <c:ptCount val="3"/>
                <c:pt idx="0">
                  <c:v>А. дулаанаа барихгүй шатаж дуусалгүйгээр үнс нь доошоо унадаг</c:v>
                </c:pt>
                <c:pt idx="1">
                  <c:v>Б. Илч муу, үнс их гарч, хурдан шатдаг</c:v>
                </c:pt>
                <c:pt idx="2">
                  <c:v>В. Нүүрснээс илүү байж чадахгүй байна</c:v>
                </c:pt>
              </c:strCache>
            </c:strRef>
          </c:cat>
          <c:val>
            <c:numRef>
              <c:f>dug!$M$4:$M$6</c:f>
              <c:numCache>
                <c:formatCode>General</c:formatCode>
                <c:ptCount val="3"/>
                <c:pt idx="0">
                  <c:v>7</c:v>
                </c:pt>
                <c:pt idx="1">
                  <c:v>8</c:v>
                </c:pt>
                <c:pt idx="2">
                  <c:v>6</c:v>
                </c:pt>
              </c:numCache>
            </c:numRef>
          </c:val>
        </c:ser>
        <c:dLbls>
          <c:showPercent val="1"/>
        </c:dLbls>
      </c:pie3DChart>
    </c:plotArea>
    <c:legend>
      <c:legendPos val="t"/>
      <c:layout/>
      <c:txPr>
        <a:bodyPr/>
        <a:lstStyle/>
        <a:p>
          <a:pPr>
            <a:defRPr sz="1200">
              <a:latin typeface="Arial" pitchFamily="34" charset="0"/>
              <a:cs typeface="Arial" pitchFamily="34" charset="0"/>
            </a:defRPr>
          </a:pPr>
          <a:endParaRPr lang="en-US"/>
        </a:p>
      </c:txPr>
    </c:legend>
    <c:plotVisOnly val="1"/>
    <c:dispBlanksAs val="zero"/>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sz="1800"/>
            </a:pPr>
            <a:r>
              <a:rPr lang="mn-MN" sz="1800" dirty="0"/>
              <a:t>Түүхий нүүрс ба сайжруулсан түлшний</a:t>
            </a:r>
            <a:r>
              <a:rPr lang="mn-MN" sz="1800" baseline="0" dirty="0"/>
              <a:t> </a:t>
            </a:r>
            <a:r>
              <a:rPr lang="mn-MN" sz="1800" dirty="0" smtClean="0"/>
              <a:t>хэрэглээ</a:t>
            </a:r>
            <a:r>
              <a:rPr lang="mn-MN" sz="1800" baseline="0" dirty="0" smtClean="0"/>
              <a:t>  </a:t>
            </a:r>
            <a:r>
              <a:rPr lang="mn-MN" sz="1800" dirty="0" smtClean="0"/>
              <a:t>кг/хоногт </a:t>
            </a:r>
            <a:endParaRPr lang="en-US" sz="1800" dirty="0"/>
          </a:p>
        </c:rich>
      </c:tx>
      <c:layout/>
    </c:title>
    <c:plotArea>
      <c:layout>
        <c:manualLayout>
          <c:layoutTarget val="inner"/>
          <c:xMode val="edge"/>
          <c:yMode val="edge"/>
          <c:x val="3.7385535141440655E-2"/>
          <c:y val="0.16039285411904158"/>
          <c:w val="0.92311983571498002"/>
          <c:h val="0.66160697654728995"/>
        </c:manualLayout>
      </c:layout>
      <c:barChart>
        <c:barDir val="col"/>
        <c:grouping val="clustered"/>
        <c:ser>
          <c:idx val="0"/>
          <c:order val="0"/>
          <c:tx>
            <c:strRef>
              <c:f>sudalgaa!$B$3</c:f>
              <c:strCache>
                <c:ptCount val="1"/>
                <c:pt idx="0">
                  <c:v>Гэрийн зуух</c:v>
                </c:pt>
              </c:strCache>
            </c:strRef>
          </c:tx>
          <c:dLbls>
            <c:showVal val="1"/>
          </c:dLbls>
          <c:cat>
            <c:strRef>
              <c:f>sudalgaa!$C$2:$E$2</c:f>
              <c:strCache>
                <c:ptCount val="3"/>
                <c:pt idx="0">
                  <c:v>Түүхий нүүрс</c:v>
                </c:pt>
                <c:pt idx="1">
                  <c:v>"Баялаг- Эрдэнэ цом" ХХК</c:v>
                </c:pt>
                <c:pt idx="2">
                  <c:v>" Шарын гол энерго" ХХК</c:v>
                </c:pt>
              </c:strCache>
            </c:strRef>
          </c:cat>
          <c:val>
            <c:numRef>
              <c:f>sudalgaa!$C$3:$E$3</c:f>
              <c:numCache>
                <c:formatCode>General</c:formatCode>
                <c:ptCount val="3"/>
                <c:pt idx="0">
                  <c:v>12</c:v>
                </c:pt>
                <c:pt idx="1">
                  <c:v>21</c:v>
                </c:pt>
                <c:pt idx="2">
                  <c:v>20</c:v>
                </c:pt>
              </c:numCache>
            </c:numRef>
          </c:val>
        </c:ser>
        <c:ser>
          <c:idx val="1"/>
          <c:order val="1"/>
          <c:tx>
            <c:strRef>
              <c:f>sudalgaa!$B$4</c:f>
              <c:strCache>
                <c:ptCount val="1"/>
                <c:pt idx="0">
                  <c:v>Байшингийн зуух</c:v>
                </c:pt>
              </c:strCache>
            </c:strRef>
          </c:tx>
          <c:spPr>
            <a:solidFill>
              <a:srgbClr val="00B050"/>
            </a:solidFill>
          </c:spPr>
          <c:dLbls>
            <c:showVal val="1"/>
          </c:dLbls>
          <c:cat>
            <c:strRef>
              <c:f>sudalgaa!$C$2:$E$2</c:f>
              <c:strCache>
                <c:ptCount val="3"/>
                <c:pt idx="0">
                  <c:v>Түүхий нүүрс</c:v>
                </c:pt>
                <c:pt idx="1">
                  <c:v>"Баялаг- Эрдэнэ цом" ХХК</c:v>
                </c:pt>
                <c:pt idx="2">
                  <c:v>" Шарын гол энерго" ХХК</c:v>
                </c:pt>
              </c:strCache>
            </c:strRef>
          </c:cat>
          <c:val>
            <c:numRef>
              <c:f>sudalgaa!$C$4:$E$4</c:f>
              <c:numCache>
                <c:formatCode>General</c:formatCode>
                <c:ptCount val="3"/>
                <c:pt idx="0">
                  <c:v>24</c:v>
                </c:pt>
                <c:pt idx="1">
                  <c:v>34</c:v>
                </c:pt>
                <c:pt idx="2">
                  <c:v>26</c:v>
                </c:pt>
              </c:numCache>
            </c:numRef>
          </c:val>
        </c:ser>
        <c:axId val="60599296"/>
        <c:axId val="60625664"/>
      </c:barChart>
      <c:catAx>
        <c:axId val="60599296"/>
        <c:scaling>
          <c:orientation val="minMax"/>
        </c:scaling>
        <c:axPos val="b"/>
        <c:majorTickMark val="none"/>
        <c:tickLblPos val="nextTo"/>
        <c:txPr>
          <a:bodyPr/>
          <a:lstStyle/>
          <a:p>
            <a:pPr>
              <a:defRPr sz="1200"/>
            </a:pPr>
            <a:endParaRPr lang="en-US"/>
          </a:p>
        </c:txPr>
        <c:crossAx val="60625664"/>
        <c:crosses val="autoZero"/>
        <c:auto val="1"/>
        <c:lblAlgn val="ctr"/>
        <c:lblOffset val="100"/>
      </c:catAx>
      <c:valAx>
        <c:axId val="60625664"/>
        <c:scaling>
          <c:orientation val="minMax"/>
        </c:scaling>
        <c:axPos val="l"/>
        <c:majorGridlines/>
        <c:numFmt formatCode="General" sourceLinked="1"/>
        <c:majorTickMark val="none"/>
        <c:tickLblPos val="nextTo"/>
        <c:crossAx val="60599296"/>
        <c:crosses val="autoZero"/>
        <c:crossBetween val="between"/>
      </c:valAx>
    </c:plotArea>
    <c:legend>
      <c:legendPos val="r"/>
      <c:layout>
        <c:manualLayout>
          <c:xMode val="edge"/>
          <c:yMode val="edge"/>
          <c:x val="6.5443642461358906E-2"/>
          <c:y val="0.93661535096574466"/>
          <c:w val="0.84967981432877082"/>
          <c:h val="5.3083484756713525E-2"/>
        </c:manualLayout>
      </c:layout>
      <c:txPr>
        <a:bodyPr/>
        <a:lstStyle/>
        <a:p>
          <a:pPr>
            <a:defRPr sz="1200"/>
          </a:pPr>
          <a:endParaRPr lang="en-US"/>
        </a:p>
      </c:txPr>
    </c:legend>
    <c:plotVisOnly val="1"/>
  </c:chart>
  <c:txPr>
    <a:bodyPr/>
    <a:lstStyle/>
    <a:p>
      <a:pPr>
        <a:defRPr>
          <a:latin typeface="Arial" pitchFamily="34" charset="0"/>
          <a:cs typeface="Arial" pitchFamily="34" charset="0"/>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sz="1600">
                <a:latin typeface="Arial" pitchFamily="34" charset="0"/>
                <a:cs typeface="Arial" pitchFamily="34" charset="0"/>
              </a:defRPr>
            </a:pPr>
            <a:r>
              <a:rPr lang="mn-MN" sz="1800" dirty="0">
                <a:latin typeface="Arial" pitchFamily="34" charset="0"/>
                <a:cs typeface="Arial" pitchFamily="34" charset="0"/>
              </a:rPr>
              <a:t>Түлш асаахад шаардагдах модны  зарцуулалт  </a:t>
            </a:r>
            <a:endParaRPr lang="en-US" sz="1800" dirty="0" smtClean="0">
              <a:latin typeface="Arial" pitchFamily="34" charset="0"/>
              <a:cs typeface="Arial" pitchFamily="34" charset="0"/>
            </a:endParaRPr>
          </a:p>
          <a:p>
            <a:pPr>
              <a:defRPr sz="1600">
                <a:latin typeface="Arial" pitchFamily="34" charset="0"/>
                <a:cs typeface="Arial" pitchFamily="34" charset="0"/>
              </a:defRPr>
            </a:pPr>
            <a:r>
              <a:rPr lang="mn-MN" sz="1200" dirty="0" smtClean="0">
                <a:latin typeface="Arial" pitchFamily="34" charset="0"/>
                <a:cs typeface="Arial" pitchFamily="34" charset="0"/>
              </a:rPr>
              <a:t>кг/хоногт </a:t>
            </a:r>
            <a:endParaRPr lang="en-US" sz="1200" dirty="0">
              <a:latin typeface="Arial" pitchFamily="34" charset="0"/>
              <a:cs typeface="Arial" pitchFamily="34" charset="0"/>
            </a:endParaRPr>
          </a:p>
        </c:rich>
      </c:tx>
      <c:layout/>
    </c:title>
    <c:plotArea>
      <c:layout>
        <c:manualLayout>
          <c:layoutTarget val="inner"/>
          <c:xMode val="edge"/>
          <c:yMode val="edge"/>
          <c:x val="4.389010401477593E-2"/>
          <c:y val="0.13878168709923921"/>
          <c:w val="0.9374840818508795"/>
          <c:h val="0.65906076613841313"/>
        </c:manualLayout>
      </c:layout>
      <c:barChart>
        <c:barDir val="col"/>
        <c:grouping val="clustered"/>
        <c:ser>
          <c:idx val="0"/>
          <c:order val="0"/>
          <c:tx>
            <c:strRef>
              <c:f>sudalgaa!$B$24</c:f>
              <c:strCache>
                <c:ptCount val="1"/>
                <c:pt idx="0">
                  <c:v>Гэрийн зуух</c:v>
                </c:pt>
              </c:strCache>
            </c:strRef>
          </c:tx>
          <c:dLbls>
            <c:showVal val="1"/>
          </c:dLbls>
          <c:cat>
            <c:strRef>
              <c:f>sudalgaa!$C$23:$E$23</c:f>
              <c:strCache>
                <c:ptCount val="3"/>
                <c:pt idx="0">
                  <c:v>Түүхий нүүрс асаахад </c:v>
                </c:pt>
                <c:pt idx="1">
                  <c:v>"Баялаг- Эрдэнэ цом" ХХК сайжруулсан түлшийг асаахад</c:v>
                </c:pt>
                <c:pt idx="2">
                  <c:v>" Шарын гол энерго" ХХК сайжруулсан түлшийг асаахад </c:v>
                </c:pt>
              </c:strCache>
            </c:strRef>
          </c:cat>
          <c:val>
            <c:numRef>
              <c:f>sudalgaa!$C$24:$E$24</c:f>
              <c:numCache>
                <c:formatCode>General</c:formatCode>
                <c:ptCount val="3"/>
                <c:pt idx="0">
                  <c:v>1.5</c:v>
                </c:pt>
                <c:pt idx="1">
                  <c:v>1.3</c:v>
                </c:pt>
                <c:pt idx="2">
                  <c:v>2.1</c:v>
                </c:pt>
              </c:numCache>
            </c:numRef>
          </c:val>
        </c:ser>
        <c:ser>
          <c:idx val="1"/>
          <c:order val="1"/>
          <c:tx>
            <c:strRef>
              <c:f>sudalgaa!$B$25</c:f>
              <c:strCache>
                <c:ptCount val="1"/>
                <c:pt idx="0">
                  <c:v>Байшингийн зуух</c:v>
                </c:pt>
              </c:strCache>
            </c:strRef>
          </c:tx>
          <c:spPr>
            <a:solidFill>
              <a:schemeClr val="accent4">
                <a:lumMod val="75000"/>
              </a:schemeClr>
            </a:solidFill>
          </c:spPr>
          <c:dLbls>
            <c:showVal val="1"/>
          </c:dLbls>
          <c:cat>
            <c:strRef>
              <c:f>sudalgaa!$C$23:$E$23</c:f>
              <c:strCache>
                <c:ptCount val="3"/>
                <c:pt idx="0">
                  <c:v>Түүхий нүүрс асаахад </c:v>
                </c:pt>
                <c:pt idx="1">
                  <c:v>"Баялаг- Эрдэнэ цом" ХХК сайжруулсан түлшийг асаахад</c:v>
                </c:pt>
                <c:pt idx="2">
                  <c:v>" Шарын гол энерго" ХХК сайжруулсан түлшийг асаахад </c:v>
                </c:pt>
              </c:strCache>
            </c:strRef>
          </c:cat>
          <c:val>
            <c:numRef>
              <c:f>sudalgaa!$C$25:$E$25</c:f>
              <c:numCache>
                <c:formatCode>General</c:formatCode>
                <c:ptCount val="3"/>
                <c:pt idx="0">
                  <c:v>2.1</c:v>
                </c:pt>
                <c:pt idx="1">
                  <c:v>1.3</c:v>
                </c:pt>
                <c:pt idx="2">
                  <c:v>3.2</c:v>
                </c:pt>
              </c:numCache>
            </c:numRef>
          </c:val>
        </c:ser>
        <c:axId val="60652160"/>
        <c:axId val="60662144"/>
      </c:barChart>
      <c:catAx>
        <c:axId val="60652160"/>
        <c:scaling>
          <c:orientation val="minMax"/>
        </c:scaling>
        <c:axPos val="b"/>
        <c:majorTickMark val="none"/>
        <c:tickLblPos val="nextTo"/>
        <c:txPr>
          <a:bodyPr/>
          <a:lstStyle/>
          <a:p>
            <a:pPr>
              <a:defRPr sz="1100">
                <a:latin typeface="Arial" pitchFamily="34" charset="0"/>
                <a:cs typeface="Arial" pitchFamily="34" charset="0"/>
              </a:defRPr>
            </a:pPr>
            <a:endParaRPr lang="en-US"/>
          </a:p>
        </c:txPr>
        <c:crossAx val="60662144"/>
        <c:crosses val="autoZero"/>
        <c:auto val="1"/>
        <c:lblAlgn val="ctr"/>
        <c:lblOffset val="100"/>
      </c:catAx>
      <c:valAx>
        <c:axId val="60662144"/>
        <c:scaling>
          <c:orientation val="minMax"/>
        </c:scaling>
        <c:axPos val="l"/>
        <c:majorGridlines/>
        <c:numFmt formatCode="General" sourceLinked="1"/>
        <c:majorTickMark val="none"/>
        <c:tickLblPos val="nextTo"/>
        <c:crossAx val="60652160"/>
        <c:crosses val="autoZero"/>
        <c:crossBetween val="between"/>
      </c:valAx>
    </c:plotArea>
    <c:legend>
      <c:legendPos val="r"/>
      <c:layout>
        <c:manualLayout>
          <c:xMode val="edge"/>
          <c:yMode val="edge"/>
          <c:x val="2.9213692038495182E-2"/>
          <c:y val="0.9402566218901055"/>
          <c:w val="0.8673912462331157"/>
          <c:h val="4.0696331939369126E-2"/>
        </c:manualLayout>
      </c:layout>
      <c:txPr>
        <a:bodyPr/>
        <a:lstStyle/>
        <a:p>
          <a:pPr>
            <a:defRPr sz="1200">
              <a:latin typeface="Arial" pitchFamily="34" charset="0"/>
              <a:cs typeface="Arial" pitchFamily="34" charset="0"/>
            </a:defRPr>
          </a:pPr>
          <a:endParaRPr lang="en-US"/>
        </a:p>
      </c:txPr>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sz="1800" b="1"/>
            </a:pPr>
            <a:r>
              <a:rPr lang="mn-MN" sz="1800" b="1" dirty="0"/>
              <a:t>Халаалтын улиралд нүүрсэнд хэдэн мянган төгрөг зарцуулдаг вэ ?</a:t>
            </a:r>
            <a:endParaRPr lang="en-US" sz="1800" b="1" dirty="0"/>
          </a:p>
        </c:rich>
      </c:tx>
      <c:layout/>
    </c:title>
    <c:plotArea>
      <c:layout>
        <c:manualLayout>
          <c:layoutTarget val="inner"/>
          <c:xMode val="edge"/>
          <c:yMode val="edge"/>
          <c:x val="0.20555701370662041"/>
          <c:y val="0.24975112485939358"/>
          <c:w val="0.60170530766988084"/>
          <c:h val="0.58021583239595054"/>
        </c:manualLayout>
      </c:layout>
      <c:pieChart>
        <c:varyColors val="1"/>
        <c:ser>
          <c:idx val="0"/>
          <c:order val="0"/>
          <c:explosion val="23"/>
          <c:dLbls>
            <c:txPr>
              <a:bodyPr/>
              <a:lstStyle/>
              <a:p>
                <a:pPr>
                  <a:defRPr sz="1200"/>
                </a:pPr>
                <a:endParaRPr lang="en-US"/>
              </a:p>
            </c:txPr>
            <c:showVal val="1"/>
            <c:showPercent val="1"/>
            <c:showLeaderLines val="1"/>
          </c:dLbls>
          <c:cat>
            <c:strRef>
              <c:f>Sheet1!$G$94:$J$94</c:f>
              <c:strCache>
                <c:ptCount val="4"/>
                <c:pt idx="0">
                  <c:v>150.000-200.000</c:v>
                </c:pt>
                <c:pt idx="1">
                  <c:v>200.000-350.000</c:v>
                </c:pt>
                <c:pt idx="2">
                  <c:v>350.000-400.000</c:v>
                </c:pt>
                <c:pt idx="3">
                  <c:v>400.000 -аас дээш</c:v>
                </c:pt>
              </c:strCache>
            </c:strRef>
          </c:cat>
          <c:val>
            <c:numRef>
              <c:f>Sheet1!$G$95:$J$95</c:f>
              <c:numCache>
                <c:formatCode>General</c:formatCode>
                <c:ptCount val="4"/>
                <c:pt idx="0">
                  <c:v>13</c:v>
                </c:pt>
                <c:pt idx="1">
                  <c:v>19</c:v>
                </c:pt>
                <c:pt idx="2">
                  <c:v>9</c:v>
                </c:pt>
                <c:pt idx="3">
                  <c:v>9</c:v>
                </c:pt>
              </c:numCache>
            </c:numRef>
          </c:val>
        </c:ser>
        <c:dLbls>
          <c:showPercent val="1"/>
        </c:dLbls>
        <c:firstSliceAng val="0"/>
      </c:pieChart>
    </c:plotArea>
    <c:legend>
      <c:legendPos val="r"/>
      <c:layout>
        <c:manualLayout>
          <c:xMode val="edge"/>
          <c:yMode val="edge"/>
          <c:x val="0"/>
          <c:y val="0.8878030523962287"/>
          <c:w val="1"/>
          <c:h val="0.10834451249149411"/>
        </c:manualLayout>
      </c:layout>
      <c:txPr>
        <a:bodyPr/>
        <a:lstStyle/>
        <a:p>
          <a:pPr>
            <a:defRPr sz="1200"/>
          </a:pPr>
          <a:endParaRPr lang="en-US"/>
        </a:p>
      </c:txPr>
    </c:legend>
    <c:plotVisOnly val="1"/>
  </c:chart>
  <c:txPr>
    <a:bodyPr/>
    <a:lstStyle/>
    <a:p>
      <a:pPr>
        <a:defRPr sz="1200">
          <a:latin typeface="Arial" pitchFamily="34" charset="0"/>
          <a:cs typeface="Arial" pitchFamily="34" charset="0"/>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sz="1800" b="1"/>
            </a:pPr>
            <a:r>
              <a:rPr lang="mn-MN" sz="1800" b="1" dirty="0"/>
              <a:t>Халаалтын улиралд модонд хэдэн мянган төгрөг зарцуулдаг вэ ?</a:t>
            </a:r>
            <a:endParaRPr lang="en-US" sz="1800" b="1" dirty="0"/>
          </a:p>
        </c:rich>
      </c:tx>
      <c:layout/>
    </c:title>
    <c:plotArea>
      <c:layout>
        <c:manualLayout>
          <c:layoutTarget val="inner"/>
          <c:xMode val="edge"/>
          <c:yMode val="edge"/>
          <c:x val="0.27771916010498698"/>
          <c:y val="0.19395294338207741"/>
          <c:w val="0.49461538461538462"/>
          <c:h val="0.57410714285714259"/>
        </c:manualLayout>
      </c:layout>
      <c:pieChart>
        <c:varyColors val="1"/>
        <c:ser>
          <c:idx val="0"/>
          <c:order val="0"/>
          <c:explosion val="7"/>
          <c:dPt>
            <c:idx val="2"/>
            <c:explosion val="16"/>
          </c:dPt>
          <c:dLbls>
            <c:txPr>
              <a:bodyPr/>
              <a:lstStyle/>
              <a:p>
                <a:pPr>
                  <a:defRPr sz="1200"/>
                </a:pPr>
                <a:endParaRPr lang="en-US"/>
              </a:p>
            </c:txPr>
            <c:showVal val="1"/>
            <c:showPercent val="1"/>
            <c:showLeaderLines val="1"/>
          </c:dLbls>
          <c:cat>
            <c:strRef>
              <c:f>Sheet1!$H$99:$K$99</c:f>
              <c:strCache>
                <c:ptCount val="4"/>
                <c:pt idx="0">
                  <c:v>80.000-.100.000</c:v>
                </c:pt>
                <c:pt idx="1">
                  <c:v>100.000-150.000</c:v>
                </c:pt>
                <c:pt idx="2">
                  <c:v>150.000-200.000</c:v>
                </c:pt>
                <c:pt idx="3">
                  <c:v>200.000- аас дээш</c:v>
                </c:pt>
              </c:strCache>
            </c:strRef>
          </c:cat>
          <c:val>
            <c:numRef>
              <c:f>Sheet1!$H$100:$K$100</c:f>
              <c:numCache>
                <c:formatCode>General</c:formatCode>
                <c:ptCount val="4"/>
                <c:pt idx="0">
                  <c:v>21</c:v>
                </c:pt>
                <c:pt idx="1">
                  <c:v>13</c:v>
                </c:pt>
                <c:pt idx="2">
                  <c:v>5</c:v>
                </c:pt>
                <c:pt idx="3">
                  <c:v>11</c:v>
                </c:pt>
              </c:numCache>
            </c:numRef>
          </c:val>
        </c:ser>
        <c:dLbls>
          <c:showPercent val="1"/>
        </c:dLbls>
        <c:firstSliceAng val="0"/>
      </c:pieChart>
    </c:plotArea>
    <c:legend>
      <c:legendPos val="r"/>
      <c:layout>
        <c:manualLayout>
          <c:xMode val="edge"/>
          <c:yMode val="edge"/>
          <c:x val="2.9540884312537777E-2"/>
          <c:y val="0.874607470941135"/>
          <c:w val="0.89353603876438459"/>
          <c:h val="0.125392529058867"/>
        </c:manualLayout>
      </c:layout>
      <c:txPr>
        <a:bodyPr/>
        <a:lstStyle/>
        <a:p>
          <a:pPr>
            <a:defRPr sz="1200"/>
          </a:pPr>
          <a:endParaRPr lang="en-US"/>
        </a:p>
      </c:txPr>
    </c:legend>
    <c:plotVisOnly val="1"/>
  </c:chart>
  <c:txPr>
    <a:bodyPr/>
    <a:lstStyle/>
    <a:p>
      <a:pPr>
        <a:defRPr>
          <a:latin typeface="Arial" pitchFamily="34" charset="0"/>
          <a:cs typeface="Arial" pitchFamily="34" charset="0"/>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9C6A22-1B44-4748-A37C-4E42329CEC0D}" type="doc">
      <dgm:prSet loTypeId="urn:microsoft.com/office/officeart/2005/8/layout/target3" loCatId="list" qsTypeId="urn:microsoft.com/office/officeart/2005/8/quickstyle/simple5" qsCatId="simple" csTypeId="urn:microsoft.com/office/officeart/2005/8/colors/colorful2" csCatId="colorful" phldr="1"/>
      <dgm:spPr/>
      <dgm:t>
        <a:bodyPr/>
        <a:lstStyle/>
        <a:p>
          <a:endParaRPr lang="en-US"/>
        </a:p>
      </dgm:t>
    </dgm:pt>
    <dgm:pt modelId="{E6CEE975-FE81-49C6-A1FB-C205BFDEB5A4}">
      <dgm:prSet phldrT="[Text]"/>
      <dgm:spPr/>
      <dgm:t>
        <a:bodyPr/>
        <a:lstStyle/>
        <a:p>
          <a:r>
            <a:rPr lang="mn-MN" dirty="0" smtClean="0">
              <a:latin typeface="Arial" pitchFamily="34" charset="0"/>
              <a:cs typeface="Arial" pitchFamily="34" charset="0"/>
            </a:rPr>
            <a:t>Давуу тал</a:t>
          </a:r>
          <a:endParaRPr lang="en-US" dirty="0">
            <a:latin typeface="Arial" pitchFamily="34" charset="0"/>
            <a:cs typeface="Arial" pitchFamily="34" charset="0"/>
          </a:endParaRPr>
        </a:p>
      </dgm:t>
    </dgm:pt>
    <dgm:pt modelId="{7C8251A0-ADE6-4D01-BBB6-3AF171426913}" type="parTrans" cxnId="{9DB90CA6-D127-40E0-8409-1F4767C788B5}">
      <dgm:prSet/>
      <dgm:spPr/>
      <dgm:t>
        <a:bodyPr/>
        <a:lstStyle/>
        <a:p>
          <a:endParaRPr lang="en-US">
            <a:latin typeface="Arial" pitchFamily="34" charset="0"/>
            <a:cs typeface="Arial" pitchFamily="34" charset="0"/>
          </a:endParaRPr>
        </a:p>
      </dgm:t>
    </dgm:pt>
    <dgm:pt modelId="{BCB0D4A5-404C-456B-BF12-028588F079AC}" type="sibTrans" cxnId="{9DB90CA6-D127-40E0-8409-1F4767C788B5}">
      <dgm:prSet/>
      <dgm:spPr/>
      <dgm:t>
        <a:bodyPr/>
        <a:lstStyle/>
        <a:p>
          <a:endParaRPr lang="en-US">
            <a:latin typeface="Arial" pitchFamily="34" charset="0"/>
            <a:cs typeface="Arial" pitchFamily="34" charset="0"/>
          </a:endParaRPr>
        </a:p>
      </dgm:t>
    </dgm:pt>
    <dgm:pt modelId="{A9010636-FBB4-4B4F-A9C3-E799B0921B91}">
      <dgm:prSet phldrT="[Text]"/>
      <dgm:spPr/>
      <dgm:t>
        <a:bodyPr/>
        <a:lstStyle/>
        <a:p>
          <a:r>
            <a:rPr lang="mn-MN" dirty="0" smtClean="0">
              <a:latin typeface="Arial" pitchFamily="34" charset="0"/>
              <a:cs typeface="Arial" pitchFamily="34" charset="0"/>
            </a:rPr>
            <a:t>Түлэхэд хүндрэлгүй, тохиромжтой. /78%/</a:t>
          </a:r>
          <a:endParaRPr lang="en-US" dirty="0">
            <a:latin typeface="Arial" pitchFamily="34" charset="0"/>
            <a:cs typeface="Arial" pitchFamily="34" charset="0"/>
          </a:endParaRPr>
        </a:p>
      </dgm:t>
    </dgm:pt>
    <dgm:pt modelId="{91C6B48A-92D9-4057-ADE2-0C6C78D5EC48}" type="parTrans" cxnId="{C2304EEF-B617-46DF-8A3D-9911EFC89CC7}">
      <dgm:prSet/>
      <dgm:spPr/>
      <dgm:t>
        <a:bodyPr/>
        <a:lstStyle/>
        <a:p>
          <a:endParaRPr lang="en-US">
            <a:latin typeface="Arial" pitchFamily="34" charset="0"/>
            <a:cs typeface="Arial" pitchFamily="34" charset="0"/>
          </a:endParaRPr>
        </a:p>
      </dgm:t>
    </dgm:pt>
    <dgm:pt modelId="{FBCBEACC-F6A4-46CF-99CC-EB2CD1196C0B}" type="sibTrans" cxnId="{C2304EEF-B617-46DF-8A3D-9911EFC89CC7}">
      <dgm:prSet/>
      <dgm:spPr/>
      <dgm:t>
        <a:bodyPr/>
        <a:lstStyle/>
        <a:p>
          <a:endParaRPr lang="en-US">
            <a:latin typeface="Arial" pitchFamily="34" charset="0"/>
            <a:cs typeface="Arial" pitchFamily="34" charset="0"/>
          </a:endParaRPr>
        </a:p>
      </dgm:t>
    </dgm:pt>
    <dgm:pt modelId="{64BC2279-BB90-4EFC-ACF4-255EACF23417}">
      <dgm:prSet phldrT="[Text]"/>
      <dgm:spPr/>
      <dgm:t>
        <a:bodyPr/>
        <a:lstStyle/>
        <a:p>
          <a:r>
            <a:rPr lang="mn-MN" dirty="0" smtClean="0">
              <a:latin typeface="Arial" pitchFamily="34" charset="0"/>
              <a:cs typeface="Arial" pitchFamily="34" charset="0"/>
            </a:rPr>
            <a:t>Утаа, хөө тортог бага ялгаруулдаг. /96%/</a:t>
          </a:r>
          <a:endParaRPr lang="en-US" dirty="0">
            <a:latin typeface="Arial" pitchFamily="34" charset="0"/>
            <a:cs typeface="Arial" pitchFamily="34" charset="0"/>
          </a:endParaRPr>
        </a:p>
      </dgm:t>
    </dgm:pt>
    <dgm:pt modelId="{B0AC3C2E-5A0A-4ECE-8D40-7F246D37A801}" type="parTrans" cxnId="{EF3D8FB2-CF98-4AD2-8CAF-9A1240707AAF}">
      <dgm:prSet/>
      <dgm:spPr/>
      <dgm:t>
        <a:bodyPr/>
        <a:lstStyle/>
        <a:p>
          <a:endParaRPr lang="en-US">
            <a:latin typeface="Arial" pitchFamily="34" charset="0"/>
            <a:cs typeface="Arial" pitchFamily="34" charset="0"/>
          </a:endParaRPr>
        </a:p>
      </dgm:t>
    </dgm:pt>
    <dgm:pt modelId="{70A7711F-D502-4929-98A0-168F94CE7D73}" type="sibTrans" cxnId="{EF3D8FB2-CF98-4AD2-8CAF-9A1240707AAF}">
      <dgm:prSet/>
      <dgm:spPr/>
      <dgm:t>
        <a:bodyPr/>
        <a:lstStyle/>
        <a:p>
          <a:endParaRPr lang="en-US">
            <a:latin typeface="Arial" pitchFamily="34" charset="0"/>
            <a:cs typeface="Arial" pitchFamily="34" charset="0"/>
          </a:endParaRPr>
        </a:p>
      </dgm:t>
    </dgm:pt>
    <dgm:pt modelId="{694F9A82-20D7-408C-A3A4-48312E9645B5}">
      <dgm:prSet phldrT="[Text]"/>
      <dgm:spPr/>
      <dgm:t>
        <a:bodyPr/>
        <a:lstStyle/>
        <a:p>
          <a:r>
            <a:rPr lang="mn-MN" dirty="0" smtClean="0">
              <a:latin typeface="Arial" pitchFamily="34" charset="0"/>
              <a:cs typeface="Arial" pitchFamily="34" charset="0"/>
            </a:rPr>
            <a:t>Дутагдалтай тал</a:t>
          </a:r>
          <a:endParaRPr lang="en-US" dirty="0">
            <a:latin typeface="Arial" pitchFamily="34" charset="0"/>
            <a:cs typeface="Arial" pitchFamily="34" charset="0"/>
          </a:endParaRPr>
        </a:p>
      </dgm:t>
    </dgm:pt>
    <dgm:pt modelId="{7D315974-E725-454E-A093-626A4E68EF01}" type="parTrans" cxnId="{63D2D288-D028-41FE-890A-5E99D3012040}">
      <dgm:prSet/>
      <dgm:spPr/>
      <dgm:t>
        <a:bodyPr/>
        <a:lstStyle/>
        <a:p>
          <a:endParaRPr lang="en-US">
            <a:latin typeface="Arial" pitchFamily="34" charset="0"/>
            <a:cs typeface="Arial" pitchFamily="34" charset="0"/>
          </a:endParaRPr>
        </a:p>
      </dgm:t>
    </dgm:pt>
    <dgm:pt modelId="{455C3C56-638E-4AE2-A9B4-D3A33B8C20F2}" type="sibTrans" cxnId="{63D2D288-D028-41FE-890A-5E99D3012040}">
      <dgm:prSet/>
      <dgm:spPr/>
      <dgm:t>
        <a:bodyPr/>
        <a:lstStyle/>
        <a:p>
          <a:endParaRPr lang="en-US">
            <a:latin typeface="Arial" pitchFamily="34" charset="0"/>
            <a:cs typeface="Arial" pitchFamily="34" charset="0"/>
          </a:endParaRPr>
        </a:p>
      </dgm:t>
    </dgm:pt>
    <dgm:pt modelId="{DC3FADDD-86AA-460F-9AD9-43CE80C4E880}">
      <dgm:prSet phldrT="[Text]"/>
      <dgm:spPr/>
      <dgm:t>
        <a:bodyPr/>
        <a:lstStyle/>
        <a:p>
          <a:r>
            <a:rPr lang="mn-MN" dirty="0" smtClean="0">
              <a:latin typeface="Arial" pitchFamily="34" charset="0"/>
              <a:cs typeface="Arial" pitchFamily="34" charset="0"/>
            </a:rPr>
            <a:t>Асахдаа удаан.</a:t>
          </a:r>
          <a:endParaRPr lang="en-US" dirty="0">
            <a:latin typeface="Arial" pitchFamily="34" charset="0"/>
            <a:cs typeface="Arial" pitchFamily="34" charset="0"/>
          </a:endParaRPr>
        </a:p>
      </dgm:t>
    </dgm:pt>
    <dgm:pt modelId="{61B6E29D-31EB-4D04-A88C-586358E08914}" type="parTrans" cxnId="{9C260927-9B67-401B-8066-CD0C3D4573DF}">
      <dgm:prSet/>
      <dgm:spPr/>
      <dgm:t>
        <a:bodyPr/>
        <a:lstStyle/>
        <a:p>
          <a:endParaRPr lang="en-US">
            <a:latin typeface="Arial" pitchFamily="34" charset="0"/>
            <a:cs typeface="Arial" pitchFamily="34" charset="0"/>
          </a:endParaRPr>
        </a:p>
      </dgm:t>
    </dgm:pt>
    <dgm:pt modelId="{2182FA9B-6234-49EE-B00C-9C617484524D}" type="sibTrans" cxnId="{9C260927-9B67-401B-8066-CD0C3D4573DF}">
      <dgm:prSet/>
      <dgm:spPr/>
      <dgm:t>
        <a:bodyPr/>
        <a:lstStyle/>
        <a:p>
          <a:endParaRPr lang="en-US">
            <a:latin typeface="Arial" pitchFamily="34" charset="0"/>
            <a:cs typeface="Arial" pitchFamily="34" charset="0"/>
          </a:endParaRPr>
        </a:p>
      </dgm:t>
    </dgm:pt>
    <dgm:pt modelId="{4FBBF7DD-D665-4692-92AC-93635CD6F94C}">
      <dgm:prSet phldrT="[Text]"/>
      <dgm:spPr/>
      <dgm:t>
        <a:bodyPr/>
        <a:lstStyle/>
        <a:p>
          <a:r>
            <a:rPr lang="mn-MN" dirty="0" smtClean="0">
              <a:latin typeface="Arial" pitchFamily="34" charset="0"/>
              <a:cs typeface="Arial" pitchFamily="34" charset="0"/>
            </a:rPr>
            <a:t>Удаан шатдаг. /57%/</a:t>
          </a:r>
          <a:endParaRPr lang="en-US" dirty="0">
            <a:latin typeface="Arial" pitchFamily="34" charset="0"/>
            <a:cs typeface="Arial" pitchFamily="34" charset="0"/>
          </a:endParaRPr>
        </a:p>
      </dgm:t>
    </dgm:pt>
    <dgm:pt modelId="{6D026FC7-B09B-4C18-87AC-14209E286160}" type="parTrans" cxnId="{09AFB010-A71C-434D-9756-E9ED0E9E10DF}">
      <dgm:prSet/>
      <dgm:spPr/>
      <dgm:t>
        <a:bodyPr/>
        <a:lstStyle/>
        <a:p>
          <a:endParaRPr lang="en-US">
            <a:latin typeface="Arial" pitchFamily="34" charset="0"/>
            <a:cs typeface="Arial" pitchFamily="34" charset="0"/>
          </a:endParaRPr>
        </a:p>
      </dgm:t>
    </dgm:pt>
    <dgm:pt modelId="{FDE4BABC-B51D-4BBC-A1DC-90E0633A7219}" type="sibTrans" cxnId="{09AFB010-A71C-434D-9756-E9ED0E9E10DF}">
      <dgm:prSet/>
      <dgm:spPr/>
      <dgm:t>
        <a:bodyPr/>
        <a:lstStyle/>
        <a:p>
          <a:endParaRPr lang="en-US">
            <a:latin typeface="Arial" pitchFamily="34" charset="0"/>
            <a:cs typeface="Arial" pitchFamily="34" charset="0"/>
          </a:endParaRPr>
        </a:p>
      </dgm:t>
    </dgm:pt>
    <dgm:pt modelId="{9E6CBF40-5191-407F-9F72-6918FCF83C49}">
      <dgm:prSet phldrT="[Text]"/>
      <dgm:spPr/>
      <dgm:t>
        <a:bodyPr/>
        <a:lstStyle/>
        <a:p>
          <a:r>
            <a:rPr lang="mn-MN" dirty="0" smtClean="0">
              <a:latin typeface="Arial" pitchFamily="34" charset="0"/>
              <a:cs typeface="Arial" pitchFamily="34" charset="0"/>
            </a:rPr>
            <a:t>Үнсний хэмжээ бага.           /71%/</a:t>
          </a:r>
          <a:endParaRPr lang="en-US" dirty="0">
            <a:latin typeface="Arial" pitchFamily="34" charset="0"/>
            <a:cs typeface="Arial" pitchFamily="34" charset="0"/>
          </a:endParaRPr>
        </a:p>
      </dgm:t>
    </dgm:pt>
    <dgm:pt modelId="{27BBD0B3-23D0-41DC-974F-FF25E0A93B8A}" type="parTrans" cxnId="{7B5AAA9C-B9CD-4C39-8415-8B16C72961C5}">
      <dgm:prSet/>
      <dgm:spPr/>
      <dgm:t>
        <a:bodyPr/>
        <a:lstStyle/>
        <a:p>
          <a:endParaRPr lang="en-US">
            <a:latin typeface="Arial" pitchFamily="34" charset="0"/>
            <a:cs typeface="Arial" pitchFamily="34" charset="0"/>
          </a:endParaRPr>
        </a:p>
      </dgm:t>
    </dgm:pt>
    <dgm:pt modelId="{7D177E5F-12B3-40A1-8ADF-8F6FF155397E}" type="sibTrans" cxnId="{7B5AAA9C-B9CD-4C39-8415-8B16C72961C5}">
      <dgm:prSet/>
      <dgm:spPr/>
      <dgm:t>
        <a:bodyPr/>
        <a:lstStyle/>
        <a:p>
          <a:endParaRPr lang="en-US">
            <a:latin typeface="Arial" pitchFamily="34" charset="0"/>
            <a:cs typeface="Arial" pitchFamily="34" charset="0"/>
          </a:endParaRPr>
        </a:p>
      </dgm:t>
    </dgm:pt>
    <dgm:pt modelId="{30DF18A0-9A2E-44F2-B191-F1FDF9A18A9F}">
      <dgm:prSet phldrT="[Text]"/>
      <dgm:spPr/>
      <dgm:t>
        <a:bodyPr/>
        <a:lstStyle/>
        <a:p>
          <a:endParaRPr lang="en-US" dirty="0">
            <a:latin typeface="Arial" pitchFamily="34" charset="0"/>
            <a:cs typeface="Arial" pitchFamily="34" charset="0"/>
          </a:endParaRPr>
        </a:p>
      </dgm:t>
    </dgm:pt>
    <dgm:pt modelId="{9C924739-32B8-47DA-8C75-893222B5DDFC}" type="parTrans" cxnId="{3AAA8BFF-5FC3-4EE3-9D51-2337A99039A7}">
      <dgm:prSet/>
      <dgm:spPr/>
    </dgm:pt>
    <dgm:pt modelId="{8AD9AC76-1BD9-40B4-84D0-F6E39B1D85F0}" type="sibTrans" cxnId="{3AAA8BFF-5FC3-4EE3-9D51-2337A99039A7}">
      <dgm:prSet/>
      <dgm:spPr/>
    </dgm:pt>
    <dgm:pt modelId="{A260CB2E-11A3-4EDE-9F58-13E991EEE74E}">
      <dgm:prSet phldrT="[Text]"/>
      <dgm:spPr/>
      <dgm:t>
        <a:bodyPr/>
        <a:lstStyle/>
        <a:p>
          <a:endParaRPr lang="en-US" dirty="0">
            <a:latin typeface="Arial" pitchFamily="34" charset="0"/>
            <a:cs typeface="Arial" pitchFamily="34" charset="0"/>
          </a:endParaRPr>
        </a:p>
      </dgm:t>
    </dgm:pt>
    <dgm:pt modelId="{9A81DFC6-F97A-42D1-B86D-30FEE7AF87AB}" type="sibTrans" cxnId="{5BDC067C-F17A-4617-A84B-3A98A48C1D04}">
      <dgm:prSet/>
      <dgm:spPr/>
    </dgm:pt>
    <dgm:pt modelId="{53B51B9C-8864-4092-830D-BA8CC3BAB5D5}" type="parTrans" cxnId="{5BDC067C-F17A-4617-A84B-3A98A48C1D04}">
      <dgm:prSet/>
      <dgm:spPr/>
    </dgm:pt>
    <dgm:pt modelId="{EEA0522C-6AB4-41D4-A730-7488C26F7277}">
      <dgm:prSet phldrT="[Text]"/>
      <dgm:spPr/>
      <dgm:t>
        <a:bodyPr/>
        <a:lstStyle/>
        <a:p>
          <a:r>
            <a:rPr lang="mn-MN" dirty="0" smtClean="0">
              <a:latin typeface="Arial" pitchFamily="34" charset="0"/>
              <a:cs typeface="Arial" pitchFamily="34" charset="0"/>
            </a:rPr>
            <a:t>Шаталтаас нь эвгүй үнэр гардаг.</a:t>
          </a:r>
          <a:endParaRPr lang="en-US" dirty="0">
            <a:latin typeface="Arial" pitchFamily="34" charset="0"/>
            <a:cs typeface="Arial" pitchFamily="34" charset="0"/>
          </a:endParaRPr>
        </a:p>
      </dgm:t>
    </dgm:pt>
    <dgm:pt modelId="{F93D0CD6-2117-44B1-A0ED-3D3D66ACDC67}" type="sibTrans" cxnId="{C47F889E-5237-4210-8F62-A82DA35CF2EE}">
      <dgm:prSet/>
      <dgm:spPr/>
    </dgm:pt>
    <dgm:pt modelId="{934FA40C-28EA-4BB1-9D2D-71B2350C5B20}" type="parTrans" cxnId="{C47F889E-5237-4210-8F62-A82DA35CF2EE}">
      <dgm:prSet/>
      <dgm:spPr/>
    </dgm:pt>
    <dgm:pt modelId="{754E3310-0C7C-49DF-A088-241C086BD4EE}" type="pres">
      <dgm:prSet presAssocID="{A09C6A22-1B44-4748-A37C-4E42329CEC0D}" presName="Name0" presStyleCnt="0">
        <dgm:presLayoutVars>
          <dgm:chMax val="7"/>
          <dgm:dir/>
          <dgm:animLvl val="lvl"/>
          <dgm:resizeHandles val="exact"/>
        </dgm:presLayoutVars>
      </dgm:prSet>
      <dgm:spPr/>
      <dgm:t>
        <a:bodyPr/>
        <a:lstStyle/>
        <a:p>
          <a:endParaRPr lang="en-US"/>
        </a:p>
      </dgm:t>
    </dgm:pt>
    <dgm:pt modelId="{90E5C1E9-B2EF-42B7-B07A-C3712E2DF08B}" type="pres">
      <dgm:prSet presAssocID="{E6CEE975-FE81-49C6-A1FB-C205BFDEB5A4}" presName="circle1" presStyleLbl="node1" presStyleIdx="0" presStyleCnt="2"/>
      <dgm:spPr/>
    </dgm:pt>
    <dgm:pt modelId="{2949749E-6E07-4BBD-814E-CB8F020C33B6}" type="pres">
      <dgm:prSet presAssocID="{E6CEE975-FE81-49C6-A1FB-C205BFDEB5A4}" presName="space" presStyleCnt="0"/>
      <dgm:spPr/>
    </dgm:pt>
    <dgm:pt modelId="{7DAE5686-A273-461B-8F03-34550E18E68D}" type="pres">
      <dgm:prSet presAssocID="{E6CEE975-FE81-49C6-A1FB-C205BFDEB5A4}" presName="rect1" presStyleLbl="alignAcc1" presStyleIdx="0" presStyleCnt="2"/>
      <dgm:spPr/>
      <dgm:t>
        <a:bodyPr/>
        <a:lstStyle/>
        <a:p>
          <a:endParaRPr lang="en-US"/>
        </a:p>
      </dgm:t>
    </dgm:pt>
    <dgm:pt modelId="{A292812F-F657-45E4-925B-872FB53C85B9}" type="pres">
      <dgm:prSet presAssocID="{694F9A82-20D7-408C-A3A4-48312E9645B5}" presName="vertSpace2" presStyleLbl="node1" presStyleIdx="0" presStyleCnt="2"/>
      <dgm:spPr/>
    </dgm:pt>
    <dgm:pt modelId="{C72A8B05-F84A-4D7A-AF6C-85C86787ACFA}" type="pres">
      <dgm:prSet presAssocID="{694F9A82-20D7-408C-A3A4-48312E9645B5}" presName="circle2" presStyleLbl="node1" presStyleIdx="1" presStyleCnt="2"/>
      <dgm:spPr/>
    </dgm:pt>
    <dgm:pt modelId="{DA5A2F07-932F-4514-97DD-369AB50CAB76}" type="pres">
      <dgm:prSet presAssocID="{694F9A82-20D7-408C-A3A4-48312E9645B5}" presName="rect2" presStyleLbl="alignAcc1" presStyleIdx="1" presStyleCnt="2" custLinFactNeighborX="-891" custLinFactNeighborY="-755"/>
      <dgm:spPr/>
      <dgm:t>
        <a:bodyPr/>
        <a:lstStyle/>
        <a:p>
          <a:endParaRPr lang="en-US"/>
        </a:p>
      </dgm:t>
    </dgm:pt>
    <dgm:pt modelId="{7F5E5097-690E-4E47-A2A8-063216F0AD27}" type="pres">
      <dgm:prSet presAssocID="{E6CEE975-FE81-49C6-A1FB-C205BFDEB5A4}" presName="rect1ParTx" presStyleLbl="alignAcc1" presStyleIdx="1" presStyleCnt="2">
        <dgm:presLayoutVars>
          <dgm:chMax val="1"/>
          <dgm:bulletEnabled val="1"/>
        </dgm:presLayoutVars>
      </dgm:prSet>
      <dgm:spPr/>
      <dgm:t>
        <a:bodyPr/>
        <a:lstStyle/>
        <a:p>
          <a:endParaRPr lang="en-US"/>
        </a:p>
      </dgm:t>
    </dgm:pt>
    <dgm:pt modelId="{3DDF71F5-2E6A-4DBD-85F3-76A10650AD5B}" type="pres">
      <dgm:prSet presAssocID="{E6CEE975-FE81-49C6-A1FB-C205BFDEB5A4}" presName="rect1ChTx" presStyleLbl="alignAcc1" presStyleIdx="1" presStyleCnt="2">
        <dgm:presLayoutVars>
          <dgm:bulletEnabled val="1"/>
        </dgm:presLayoutVars>
      </dgm:prSet>
      <dgm:spPr/>
      <dgm:t>
        <a:bodyPr/>
        <a:lstStyle/>
        <a:p>
          <a:endParaRPr lang="en-US"/>
        </a:p>
      </dgm:t>
    </dgm:pt>
    <dgm:pt modelId="{D552CFD0-6424-4354-9268-ED3C1DA95FAF}" type="pres">
      <dgm:prSet presAssocID="{694F9A82-20D7-408C-A3A4-48312E9645B5}" presName="rect2ParTx" presStyleLbl="alignAcc1" presStyleIdx="1" presStyleCnt="2">
        <dgm:presLayoutVars>
          <dgm:chMax val="1"/>
          <dgm:bulletEnabled val="1"/>
        </dgm:presLayoutVars>
      </dgm:prSet>
      <dgm:spPr/>
      <dgm:t>
        <a:bodyPr/>
        <a:lstStyle/>
        <a:p>
          <a:endParaRPr lang="en-US"/>
        </a:p>
      </dgm:t>
    </dgm:pt>
    <dgm:pt modelId="{C1D3EF18-C5BF-4D0D-A27B-E971F6487EC2}" type="pres">
      <dgm:prSet presAssocID="{694F9A82-20D7-408C-A3A4-48312E9645B5}" presName="rect2ChTx" presStyleLbl="alignAcc1" presStyleIdx="1" presStyleCnt="2">
        <dgm:presLayoutVars>
          <dgm:bulletEnabled val="1"/>
        </dgm:presLayoutVars>
      </dgm:prSet>
      <dgm:spPr/>
      <dgm:t>
        <a:bodyPr/>
        <a:lstStyle/>
        <a:p>
          <a:endParaRPr lang="en-US"/>
        </a:p>
      </dgm:t>
    </dgm:pt>
  </dgm:ptLst>
  <dgm:cxnLst>
    <dgm:cxn modelId="{6AE88FF2-8EF0-4EE2-B7CC-2269AD3F764D}" type="presOf" srcId="{694F9A82-20D7-408C-A3A4-48312E9645B5}" destId="{DA5A2F07-932F-4514-97DD-369AB50CAB76}" srcOrd="0" destOrd="0" presId="urn:microsoft.com/office/officeart/2005/8/layout/target3"/>
    <dgm:cxn modelId="{DC6ADE16-4FAE-4A6F-A785-50085DE5FE73}" type="presOf" srcId="{DC3FADDD-86AA-460F-9AD9-43CE80C4E880}" destId="{C1D3EF18-C5BF-4D0D-A27B-E971F6487EC2}" srcOrd="0" destOrd="1" presId="urn:microsoft.com/office/officeart/2005/8/layout/target3"/>
    <dgm:cxn modelId="{90E1336E-3B15-4F32-945B-8068E166C0DF}" type="presOf" srcId="{A9010636-FBB4-4B4F-A9C3-E799B0921B91}" destId="{3DDF71F5-2E6A-4DBD-85F3-76A10650AD5B}" srcOrd="0" destOrd="0" presId="urn:microsoft.com/office/officeart/2005/8/layout/target3"/>
    <dgm:cxn modelId="{43F07CB3-009D-45B4-B62B-1450E1BB8383}" type="presOf" srcId="{E6CEE975-FE81-49C6-A1FB-C205BFDEB5A4}" destId="{7F5E5097-690E-4E47-A2A8-063216F0AD27}" srcOrd="1" destOrd="0" presId="urn:microsoft.com/office/officeart/2005/8/layout/target3"/>
    <dgm:cxn modelId="{D7459DEB-B972-4584-B532-15A2E2BF1705}" type="presOf" srcId="{EEA0522C-6AB4-41D4-A730-7488C26F7277}" destId="{C1D3EF18-C5BF-4D0D-A27B-E971F6487EC2}" srcOrd="0" destOrd="2" presId="urn:microsoft.com/office/officeart/2005/8/layout/target3"/>
    <dgm:cxn modelId="{C47F889E-5237-4210-8F62-A82DA35CF2EE}" srcId="{694F9A82-20D7-408C-A3A4-48312E9645B5}" destId="{EEA0522C-6AB4-41D4-A730-7488C26F7277}" srcOrd="2" destOrd="0" parTransId="{934FA40C-28EA-4BB1-9D2D-71B2350C5B20}" sibTransId="{F93D0CD6-2117-44B1-A0ED-3D3D66ACDC67}"/>
    <dgm:cxn modelId="{EF3D8FB2-CF98-4AD2-8CAF-9A1240707AAF}" srcId="{E6CEE975-FE81-49C6-A1FB-C205BFDEB5A4}" destId="{64BC2279-BB90-4EFC-ACF4-255EACF23417}" srcOrd="1" destOrd="0" parTransId="{B0AC3C2E-5A0A-4ECE-8D40-7F246D37A801}" sibTransId="{70A7711F-D502-4929-98A0-168F94CE7D73}"/>
    <dgm:cxn modelId="{CB815BAE-FADC-43B7-9D0E-89FD07347B7E}" type="presOf" srcId="{A260CB2E-11A3-4EDE-9F58-13E991EEE74E}" destId="{C1D3EF18-C5BF-4D0D-A27B-E971F6487EC2}" srcOrd="0" destOrd="3" presId="urn:microsoft.com/office/officeart/2005/8/layout/target3"/>
    <dgm:cxn modelId="{E6F55934-1333-4DD6-8EDB-9A83F3F2376B}" type="presOf" srcId="{4FBBF7DD-D665-4692-92AC-93635CD6F94C}" destId="{3DDF71F5-2E6A-4DBD-85F3-76A10650AD5B}" srcOrd="0" destOrd="2" presId="urn:microsoft.com/office/officeart/2005/8/layout/target3"/>
    <dgm:cxn modelId="{A4C6E568-C5E3-4B4E-93CA-0562F3779FBC}" type="presOf" srcId="{9E6CBF40-5191-407F-9F72-6918FCF83C49}" destId="{3DDF71F5-2E6A-4DBD-85F3-76A10650AD5B}" srcOrd="0" destOrd="3" presId="urn:microsoft.com/office/officeart/2005/8/layout/target3"/>
    <dgm:cxn modelId="{63D2D288-D028-41FE-890A-5E99D3012040}" srcId="{A09C6A22-1B44-4748-A37C-4E42329CEC0D}" destId="{694F9A82-20D7-408C-A3A4-48312E9645B5}" srcOrd="1" destOrd="0" parTransId="{7D315974-E725-454E-A093-626A4E68EF01}" sibTransId="{455C3C56-638E-4AE2-A9B4-D3A33B8C20F2}"/>
    <dgm:cxn modelId="{3AAA8BFF-5FC3-4EE3-9D51-2337A99039A7}" srcId="{694F9A82-20D7-408C-A3A4-48312E9645B5}" destId="{30DF18A0-9A2E-44F2-B191-F1FDF9A18A9F}" srcOrd="0" destOrd="0" parTransId="{9C924739-32B8-47DA-8C75-893222B5DDFC}" sibTransId="{8AD9AC76-1BD9-40B4-84D0-F6E39B1D85F0}"/>
    <dgm:cxn modelId="{7C4F4B2B-1AB9-4EDD-B20B-8E68422026A4}" type="presOf" srcId="{E6CEE975-FE81-49C6-A1FB-C205BFDEB5A4}" destId="{7DAE5686-A273-461B-8F03-34550E18E68D}" srcOrd="0" destOrd="0" presId="urn:microsoft.com/office/officeart/2005/8/layout/target3"/>
    <dgm:cxn modelId="{9DB90CA6-D127-40E0-8409-1F4767C788B5}" srcId="{A09C6A22-1B44-4748-A37C-4E42329CEC0D}" destId="{E6CEE975-FE81-49C6-A1FB-C205BFDEB5A4}" srcOrd="0" destOrd="0" parTransId="{7C8251A0-ADE6-4D01-BBB6-3AF171426913}" sibTransId="{BCB0D4A5-404C-456B-BF12-028588F079AC}"/>
    <dgm:cxn modelId="{63FB32DF-5E19-4842-820F-7027E1AB7036}" type="presOf" srcId="{A09C6A22-1B44-4748-A37C-4E42329CEC0D}" destId="{754E3310-0C7C-49DF-A088-241C086BD4EE}" srcOrd="0" destOrd="0" presId="urn:microsoft.com/office/officeart/2005/8/layout/target3"/>
    <dgm:cxn modelId="{5BDC067C-F17A-4617-A84B-3A98A48C1D04}" srcId="{694F9A82-20D7-408C-A3A4-48312E9645B5}" destId="{A260CB2E-11A3-4EDE-9F58-13E991EEE74E}" srcOrd="3" destOrd="0" parTransId="{53B51B9C-8864-4092-830D-BA8CC3BAB5D5}" sibTransId="{9A81DFC6-F97A-42D1-B86D-30FEE7AF87AB}"/>
    <dgm:cxn modelId="{C2304EEF-B617-46DF-8A3D-9911EFC89CC7}" srcId="{E6CEE975-FE81-49C6-A1FB-C205BFDEB5A4}" destId="{A9010636-FBB4-4B4F-A9C3-E799B0921B91}" srcOrd="0" destOrd="0" parTransId="{91C6B48A-92D9-4057-ADE2-0C6C78D5EC48}" sibTransId="{FBCBEACC-F6A4-46CF-99CC-EB2CD1196C0B}"/>
    <dgm:cxn modelId="{09AFB010-A71C-434D-9756-E9ED0E9E10DF}" srcId="{E6CEE975-FE81-49C6-A1FB-C205BFDEB5A4}" destId="{4FBBF7DD-D665-4692-92AC-93635CD6F94C}" srcOrd="2" destOrd="0" parTransId="{6D026FC7-B09B-4C18-87AC-14209E286160}" sibTransId="{FDE4BABC-B51D-4BBC-A1DC-90E0633A7219}"/>
    <dgm:cxn modelId="{762DFF46-2D20-43C1-9CE9-6DA2C1EF14D7}" type="presOf" srcId="{694F9A82-20D7-408C-A3A4-48312E9645B5}" destId="{D552CFD0-6424-4354-9268-ED3C1DA95FAF}" srcOrd="1" destOrd="0" presId="urn:microsoft.com/office/officeart/2005/8/layout/target3"/>
    <dgm:cxn modelId="{9C260927-9B67-401B-8066-CD0C3D4573DF}" srcId="{694F9A82-20D7-408C-A3A4-48312E9645B5}" destId="{DC3FADDD-86AA-460F-9AD9-43CE80C4E880}" srcOrd="1" destOrd="0" parTransId="{61B6E29D-31EB-4D04-A88C-586358E08914}" sibTransId="{2182FA9B-6234-49EE-B00C-9C617484524D}"/>
    <dgm:cxn modelId="{77519324-BBEB-4B85-8E8A-CA09F6ABA840}" type="presOf" srcId="{64BC2279-BB90-4EFC-ACF4-255EACF23417}" destId="{3DDF71F5-2E6A-4DBD-85F3-76A10650AD5B}" srcOrd="0" destOrd="1" presId="urn:microsoft.com/office/officeart/2005/8/layout/target3"/>
    <dgm:cxn modelId="{7B5AAA9C-B9CD-4C39-8415-8B16C72961C5}" srcId="{E6CEE975-FE81-49C6-A1FB-C205BFDEB5A4}" destId="{9E6CBF40-5191-407F-9F72-6918FCF83C49}" srcOrd="3" destOrd="0" parTransId="{27BBD0B3-23D0-41DC-974F-FF25E0A93B8A}" sibTransId="{7D177E5F-12B3-40A1-8ADF-8F6FF155397E}"/>
    <dgm:cxn modelId="{95DC658E-A024-4DF3-936F-3822A13CEBE0}" type="presOf" srcId="{30DF18A0-9A2E-44F2-B191-F1FDF9A18A9F}" destId="{C1D3EF18-C5BF-4D0D-A27B-E971F6487EC2}" srcOrd="0" destOrd="0" presId="urn:microsoft.com/office/officeart/2005/8/layout/target3"/>
    <dgm:cxn modelId="{4E6DF297-9CDE-4CC7-9B2A-CF57EF5B9DCA}" type="presParOf" srcId="{754E3310-0C7C-49DF-A088-241C086BD4EE}" destId="{90E5C1E9-B2EF-42B7-B07A-C3712E2DF08B}" srcOrd="0" destOrd="0" presId="urn:microsoft.com/office/officeart/2005/8/layout/target3"/>
    <dgm:cxn modelId="{6BC8087E-A591-4358-9409-92C3B9699939}" type="presParOf" srcId="{754E3310-0C7C-49DF-A088-241C086BD4EE}" destId="{2949749E-6E07-4BBD-814E-CB8F020C33B6}" srcOrd="1" destOrd="0" presId="urn:microsoft.com/office/officeart/2005/8/layout/target3"/>
    <dgm:cxn modelId="{287DA7B1-1194-400D-A424-9F1C6DAE1B6A}" type="presParOf" srcId="{754E3310-0C7C-49DF-A088-241C086BD4EE}" destId="{7DAE5686-A273-461B-8F03-34550E18E68D}" srcOrd="2" destOrd="0" presId="urn:microsoft.com/office/officeart/2005/8/layout/target3"/>
    <dgm:cxn modelId="{B2FA7F20-057F-4E7B-94DD-E69BDEAC91F4}" type="presParOf" srcId="{754E3310-0C7C-49DF-A088-241C086BD4EE}" destId="{A292812F-F657-45E4-925B-872FB53C85B9}" srcOrd="3" destOrd="0" presId="urn:microsoft.com/office/officeart/2005/8/layout/target3"/>
    <dgm:cxn modelId="{1E48C8DA-17C9-4880-87EF-C99AD8BAEEEF}" type="presParOf" srcId="{754E3310-0C7C-49DF-A088-241C086BD4EE}" destId="{C72A8B05-F84A-4D7A-AF6C-85C86787ACFA}" srcOrd="4" destOrd="0" presId="urn:microsoft.com/office/officeart/2005/8/layout/target3"/>
    <dgm:cxn modelId="{1D33C12F-C121-45F1-8509-6C4737226775}" type="presParOf" srcId="{754E3310-0C7C-49DF-A088-241C086BD4EE}" destId="{DA5A2F07-932F-4514-97DD-369AB50CAB76}" srcOrd="5" destOrd="0" presId="urn:microsoft.com/office/officeart/2005/8/layout/target3"/>
    <dgm:cxn modelId="{B1D8D0C8-6275-4F8E-936D-6C4DC9C0EDD0}" type="presParOf" srcId="{754E3310-0C7C-49DF-A088-241C086BD4EE}" destId="{7F5E5097-690E-4E47-A2A8-063216F0AD27}" srcOrd="6" destOrd="0" presId="urn:microsoft.com/office/officeart/2005/8/layout/target3"/>
    <dgm:cxn modelId="{B7705382-E45E-417E-85AF-75BDAF4CE194}" type="presParOf" srcId="{754E3310-0C7C-49DF-A088-241C086BD4EE}" destId="{3DDF71F5-2E6A-4DBD-85F3-76A10650AD5B}" srcOrd="7" destOrd="0" presId="urn:microsoft.com/office/officeart/2005/8/layout/target3"/>
    <dgm:cxn modelId="{D6145E5A-C06C-4429-A3CA-9540ACCFCAA9}" type="presParOf" srcId="{754E3310-0C7C-49DF-A088-241C086BD4EE}" destId="{D552CFD0-6424-4354-9268-ED3C1DA95FAF}" srcOrd="8" destOrd="0" presId="urn:microsoft.com/office/officeart/2005/8/layout/target3"/>
    <dgm:cxn modelId="{8B11B539-1682-40DA-9F58-FE2DE8EF4D85}" type="presParOf" srcId="{754E3310-0C7C-49DF-A088-241C086BD4EE}" destId="{C1D3EF18-C5BF-4D0D-A27B-E971F6487EC2}" srcOrd="9"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9C6A22-1B44-4748-A37C-4E42329CEC0D}" type="doc">
      <dgm:prSet loTypeId="urn:microsoft.com/office/officeart/2005/8/layout/target3" loCatId="list" qsTypeId="urn:microsoft.com/office/officeart/2005/8/quickstyle/3d1" qsCatId="3D" csTypeId="urn:microsoft.com/office/officeart/2005/8/colors/colorful3" csCatId="colorful" phldr="1"/>
      <dgm:spPr/>
      <dgm:t>
        <a:bodyPr/>
        <a:lstStyle/>
        <a:p>
          <a:endParaRPr lang="en-US"/>
        </a:p>
      </dgm:t>
    </dgm:pt>
    <dgm:pt modelId="{E6CEE975-FE81-49C6-A1FB-C205BFDEB5A4}">
      <dgm:prSet phldrT="[Text]"/>
      <dgm:spPr/>
      <dgm:t>
        <a:bodyPr/>
        <a:lstStyle/>
        <a:p>
          <a:r>
            <a:rPr lang="mn-MN" dirty="0" smtClean="0">
              <a:latin typeface="Arial" pitchFamily="34" charset="0"/>
              <a:cs typeface="Arial" pitchFamily="34" charset="0"/>
            </a:rPr>
            <a:t>Давуу тал</a:t>
          </a:r>
          <a:endParaRPr lang="en-US" dirty="0">
            <a:latin typeface="Arial" pitchFamily="34" charset="0"/>
            <a:cs typeface="Arial" pitchFamily="34" charset="0"/>
          </a:endParaRPr>
        </a:p>
      </dgm:t>
    </dgm:pt>
    <dgm:pt modelId="{7C8251A0-ADE6-4D01-BBB6-3AF171426913}" type="parTrans" cxnId="{9DB90CA6-D127-40E0-8409-1F4767C788B5}">
      <dgm:prSet/>
      <dgm:spPr/>
      <dgm:t>
        <a:bodyPr/>
        <a:lstStyle/>
        <a:p>
          <a:endParaRPr lang="en-US">
            <a:latin typeface="Arial" pitchFamily="34" charset="0"/>
            <a:cs typeface="Arial" pitchFamily="34" charset="0"/>
          </a:endParaRPr>
        </a:p>
      </dgm:t>
    </dgm:pt>
    <dgm:pt modelId="{BCB0D4A5-404C-456B-BF12-028588F079AC}" type="sibTrans" cxnId="{9DB90CA6-D127-40E0-8409-1F4767C788B5}">
      <dgm:prSet/>
      <dgm:spPr/>
      <dgm:t>
        <a:bodyPr/>
        <a:lstStyle/>
        <a:p>
          <a:endParaRPr lang="en-US">
            <a:latin typeface="Arial" pitchFamily="34" charset="0"/>
            <a:cs typeface="Arial" pitchFamily="34" charset="0"/>
          </a:endParaRPr>
        </a:p>
      </dgm:t>
    </dgm:pt>
    <dgm:pt modelId="{A9010636-FBB4-4B4F-A9C3-E799B0921B91}">
      <dgm:prSet phldrT="[Text]"/>
      <dgm:spPr/>
      <dgm:t>
        <a:bodyPr/>
        <a:lstStyle/>
        <a:p>
          <a:r>
            <a:rPr lang="mn-MN" smtClean="0">
              <a:latin typeface="Arial" pitchFamily="34" charset="0"/>
              <a:cs typeface="Arial" pitchFamily="34" charset="0"/>
            </a:rPr>
            <a:t>Байхгүй</a:t>
          </a:r>
          <a:endParaRPr lang="en-US" dirty="0">
            <a:latin typeface="Arial" pitchFamily="34" charset="0"/>
            <a:cs typeface="Arial" pitchFamily="34" charset="0"/>
          </a:endParaRPr>
        </a:p>
      </dgm:t>
    </dgm:pt>
    <dgm:pt modelId="{91C6B48A-92D9-4057-ADE2-0C6C78D5EC48}" type="parTrans" cxnId="{C2304EEF-B617-46DF-8A3D-9911EFC89CC7}">
      <dgm:prSet/>
      <dgm:spPr/>
      <dgm:t>
        <a:bodyPr/>
        <a:lstStyle/>
        <a:p>
          <a:endParaRPr lang="en-US">
            <a:latin typeface="Arial" pitchFamily="34" charset="0"/>
            <a:cs typeface="Arial" pitchFamily="34" charset="0"/>
          </a:endParaRPr>
        </a:p>
      </dgm:t>
    </dgm:pt>
    <dgm:pt modelId="{FBCBEACC-F6A4-46CF-99CC-EB2CD1196C0B}" type="sibTrans" cxnId="{C2304EEF-B617-46DF-8A3D-9911EFC89CC7}">
      <dgm:prSet/>
      <dgm:spPr/>
      <dgm:t>
        <a:bodyPr/>
        <a:lstStyle/>
        <a:p>
          <a:endParaRPr lang="en-US">
            <a:latin typeface="Arial" pitchFamily="34" charset="0"/>
            <a:cs typeface="Arial" pitchFamily="34" charset="0"/>
          </a:endParaRPr>
        </a:p>
      </dgm:t>
    </dgm:pt>
    <dgm:pt modelId="{694F9A82-20D7-408C-A3A4-48312E9645B5}">
      <dgm:prSet phldrT="[Text]"/>
      <dgm:spPr/>
      <dgm:t>
        <a:bodyPr/>
        <a:lstStyle/>
        <a:p>
          <a:r>
            <a:rPr lang="mn-MN" dirty="0" smtClean="0">
              <a:latin typeface="Arial" pitchFamily="34" charset="0"/>
              <a:cs typeface="Arial" pitchFamily="34" charset="0"/>
            </a:rPr>
            <a:t>Дутагдалтай тал</a:t>
          </a:r>
          <a:endParaRPr lang="en-US" dirty="0">
            <a:latin typeface="Arial" pitchFamily="34" charset="0"/>
            <a:cs typeface="Arial" pitchFamily="34" charset="0"/>
          </a:endParaRPr>
        </a:p>
      </dgm:t>
    </dgm:pt>
    <dgm:pt modelId="{7D315974-E725-454E-A093-626A4E68EF01}" type="parTrans" cxnId="{63D2D288-D028-41FE-890A-5E99D3012040}">
      <dgm:prSet/>
      <dgm:spPr/>
      <dgm:t>
        <a:bodyPr/>
        <a:lstStyle/>
        <a:p>
          <a:endParaRPr lang="en-US">
            <a:latin typeface="Arial" pitchFamily="34" charset="0"/>
            <a:cs typeface="Arial" pitchFamily="34" charset="0"/>
          </a:endParaRPr>
        </a:p>
      </dgm:t>
    </dgm:pt>
    <dgm:pt modelId="{455C3C56-638E-4AE2-A9B4-D3A33B8C20F2}" type="sibTrans" cxnId="{63D2D288-D028-41FE-890A-5E99D3012040}">
      <dgm:prSet/>
      <dgm:spPr/>
      <dgm:t>
        <a:bodyPr/>
        <a:lstStyle/>
        <a:p>
          <a:endParaRPr lang="en-US">
            <a:latin typeface="Arial" pitchFamily="34" charset="0"/>
            <a:cs typeface="Arial" pitchFamily="34" charset="0"/>
          </a:endParaRPr>
        </a:p>
      </dgm:t>
    </dgm:pt>
    <dgm:pt modelId="{DC3FADDD-86AA-460F-9AD9-43CE80C4E880}">
      <dgm:prSet phldrT="[Text]"/>
      <dgm:spPr/>
      <dgm:t>
        <a:bodyPr/>
        <a:lstStyle/>
        <a:p>
          <a:r>
            <a:rPr lang="mn-MN" dirty="0" smtClean="0">
              <a:latin typeface="Arial" pitchFamily="34" charset="0"/>
              <a:cs typeface="Arial" pitchFamily="34" charset="0"/>
            </a:rPr>
            <a:t>Хэрэглэхэд тохиромжгүй /</a:t>
          </a:r>
          <a:r>
            <a:rPr lang="en-US" dirty="0" smtClean="0">
              <a:latin typeface="Arial" pitchFamily="34" charset="0"/>
              <a:cs typeface="Arial" pitchFamily="34" charset="0"/>
            </a:rPr>
            <a:t>7</a:t>
          </a:r>
          <a:r>
            <a:rPr lang="mn-MN" dirty="0" smtClean="0">
              <a:latin typeface="Arial" pitchFamily="34" charset="0"/>
              <a:cs typeface="Arial" pitchFamily="34" charset="0"/>
            </a:rPr>
            <a:t>2%/</a:t>
          </a:r>
          <a:endParaRPr lang="en-US" dirty="0">
            <a:latin typeface="Arial" pitchFamily="34" charset="0"/>
            <a:cs typeface="Arial" pitchFamily="34" charset="0"/>
          </a:endParaRPr>
        </a:p>
      </dgm:t>
    </dgm:pt>
    <dgm:pt modelId="{61B6E29D-31EB-4D04-A88C-586358E08914}" type="parTrans" cxnId="{9C260927-9B67-401B-8066-CD0C3D4573DF}">
      <dgm:prSet/>
      <dgm:spPr/>
      <dgm:t>
        <a:bodyPr/>
        <a:lstStyle/>
        <a:p>
          <a:endParaRPr lang="en-US">
            <a:latin typeface="Arial" pitchFamily="34" charset="0"/>
            <a:cs typeface="Arial" pitchFamily="34" charset="0"/>
          </a:endParaRPr>
        </a:p>
      </dgm:t>
    </dgm:pt>
    <dgm:pt modelId="{2182FA9B-6234-49EE-B00C-9C617484524D}" type="sibTrans" cxnId="{9C260927-9B67-401B-8066-CD0C3D4573DF}">
      <dgm:prSet/>
      <dgm:spPr/>
      <dgm:t>
        <a:bodyPr/>
        <a:lstStyle/>
        <a:p>
          <a:endParaRPr lang="en-US">
            <a:latin typeface="Arial" pitchFamily="34" charset="0"/>
            <a:cs typeface="Arial" pitchFamily="34" charset="0"/>
          </a:endParaRPr>
        </a:p>
      </dgm:t>
    </dgm:pt>
    <dgm:pt modelId="{F71A5404-D000-49AE-AD06-F5CC7A2705F8}">
      <dgm:prSet/>
      <dgm:spPr/>
      <dgm:t>
        <a:bodyPr/>
        <a:lstStyle/>
        <a:p>
          <a:r>
            <a:rPr lang="mn-MN" dirty="0" smtClean="0">
              <a:latin typeface="Arial" pitchFamily="34" charset="0"/>
              <a:cs typeface="Arial" pitchFamily="34" charset="0"/>
            </a:rPr>
            <a:t>Шаталт муу, утаа, хөө тортог их ,илч муу. /100%</a:t>
          </a:r>
          <a:endParaRPr lang="en-US" dirty="0">
            <a:latin typeface="Arial" pitchFamily="34" charset="0"/>
            <a:cs typeface="Arial" pitchFamily="34" charset="0"/>
          </a:endParaRPr>
        </a:p>
      </dgm:t>
    </dgm:pt>
    <dgm:pt modelId="{2FEDC419-7E16-4683-B6BC-1569874FF018}" type="parTrans" cxnId="{FA69CFC8-D29D-4DC8-AA5A-35E63A67DB18}">
      <dgm:prSet/>
      <dgm:spPr/>
      <dgm:t>
        <a:bodyPr/>
        <a:lstStyle/>
        <a:p>
          <a:endParaRPr lang="en-US"/>
        </a:p>
      </dgm:t>
    </dgm:pt>
    <dgm:pt modelId="{D4669D49-A712-475A-8C8B-204456BECF79}" type="sibTrans" cxnId="{FA69CFC8-D29D-4DC8-AA5A-35E63A67DB18}">
      <dgm:prSet/>
      <dgm:spPr/>
      <dgm:t>
        <a:bodyPr/>
        <a:lstStyle/>
        <a:p>
          <a:endParaRPr lang="en-US"/>
        </a:p>
      </dgm:t>
    </dgm:pt>
    <dgm:pt modelId="{FA5A308A-6752-4458-9F21-B9F743DCD3E0}">
      <dgm:prSet/>
      <dgm:spPr/>
      <dgm:t>
        <a:bodyPr/>
        <a:lstStyle/>
        <a:p>
          <a:r>
            <a:rPr lang="mn-MN" dirty="0" smtClean="0">
              <a:latin typeface="Arial" pitchFamily="34" charset="0"/>
              <a:cs typeface="Arial" pitchFamily="34" charset="0"/>
            </a:rPr>
            <a:t>Үнсний хэмжээ их /95%/</a:t>
          </a:r>
          <a:endParaRPr lang="en-US" dirty="0">
            <a:latin typeface="Arial" pitchFamily="34" charset="0"/>
            <a:cs typeface="Arial" pitchFamily="34" charset="0"/>
          </a:endParaRPr>
        </a:p>
      </dgm:t>
    </dgm:pt>
    <dgm:pt modelId="{2AA1EF27-968F-48D5-B651-88E1B0D2C528}" type="parTrans" cxnId="{3DE5672F-6B3B-4F77-ADA1-E6D063AD81E3}">
      <dgm:prSet/>
      <dgm:spPr/>
      <dgm:t>
        <a:bodyPr/>
        <a:lstStyle/>
        <a:p>
          <a:endParaRPr lang="en-US"/>
        </a:p>
      </dgm:t>
    </dgm:pt>
    <dgm:pt modelId="{73DF058C-D4FF-4B9E-82C4-3282361753C2}" type="sibTrans" cxnId="{3DE5672F-6B3B-4F77-ADA1-E6D063AD81E3}">
      <dgm:prSet/>
      <dgm:spPr/>
      <dgm:t>
        <a:bodyPr/>
        <a:lstStyle/>
        <a:p>
          <a:endParaRPr lang="en-US"/>
        </a:p>
      </dgm:t>
    </dgm:pt>
    <dgm:pt modelId="{A8BE851B-9B40-4EAE-B00B-F0E50CB2446D}">
      <dgm:prSet/>
      <dgm:spPr/>
      <dgm:t>
        <a:bodyPr/>
        <a:lstStyle/>
        <a:p>
          <a:r>
            <a:rPr lang="mn-MN" dirty="0" smtClean="0">
              <a:latin typeface="Arial" pitchFamily="34" charset="0"/>
              <a:cs typeface="Arial" pitchFamily="34" charset="0"/>
            </a:rPr>
            <a:t>Дулаанаа барьдаггүй,шатаж дуусахгүйгээр бутарч унадаг.</a:t>
          </a:r>
          <a:endParaRPr lang="en-US" dirty="0">
            <a:latin typeface="Arial" pitchFamily="34" charset="0"/>
            <a:cs typeface="Arial" pitchFamily="34" charset="0"/>
          </a:endParaRPr>
        </a:p>
      </dgm:t>
    </dgm:pt>
    <dgm:pt modelId="{FE357B79-D832-41FF-A155-391F609EA055}" type="parTrans" cxnId="{721DC75D-84D7-4F59-8C32-B153D07B6241}">
      <dgm:prSet/>
      <dgm:spPr/>
    </dgm:pt>
    <dgm:pt modelId="{7EFD0FC9-49B0-4E18-939E-897EAF4366DD}" type="sibTrans" cxnId="{721DC75D-84D7-4F59-8C32-B153D07B6241}">
      <dgm:prSet/>
      <dgm:spPr/>
    </dgm:pt>
    <dgm:pt modelId="{754E3310-0C7C-49DF-A088-241C086BD4EE}" type="pres">
      <dgm:prSet presAssocID="{A09C6A22-1B44-4748-A37C-4E42329CEC0D}" presName="Name0" presStyleCnt="0">
        <dgm:presLayoutVars>
          <dgm:chMax val="7"/>
          <dgm:dir/>
          <dgm:animLvl val="lvl"/>
          <dgm:resizeHandles val="exact"/>
        </dgm:presLayoutVars>
      </dgm:prSet>
      <dgm:spPr/>
      <dgm:t>
        <a:bodyPr/>
        <a:lstStyle/>
        <a:p>
          <a:endParaRPr lang="en-US"/>
        </a:p>
      </dgm:t>
    </dgm:pt>
    <dgm:pt modelId="{90E5C1E9-B2EF-42B7-B07A-C3712E2DF08B}" type="pres">
      <dgm:prSet presAssocID="{E6CEE975-FE81-49C6-A1FB-C205BFDEB5A4}" presName="circle1" presStyleLbl="node1" presStyleIdx="0" presStyleCnt="2"/>
      <dgm:spPr/>
    </dgm:pt>
    <dgm:pt modelId="{2949749E-6E07-4BBD-814E-CB8F020C33B6}" type="pres">
      <dgm:prSet presAssocID="{E6CEE975-FE81-49C6-A1FB-C205BFDEB5A4}" presName="space" presStyleCnt="0"/>
      <dgm:spPr/>
    </dgm:pt>
    <dgm:pt modelId="{7DAE5686-A273-461B-8F03-34550E18E68D}" type="pres">
      <dgm:prSet presAssocID="{E6CEE975-FE81-49C6-A1FB-C205BFDEB5A4}" presName="rect1" presStyleLbl="alignAcc1" presStyleIdx="0" presStyleCnt="2" custLinFactNeighborX="386"/>
      <dgm:spPr/>
      <dgm:t>
        <a:bodyPr/>
        <a:lstStyle/>
        <a:p>
          <a:endParaRPr lang="en-US"/>
        </a:p>
      </dgm:t>
    </dgm:pt>
    <dgm:pt modelId="{A292812F-F657-45E4-925B-872FB53C85B9}" type="pres">
      <dgm:prSet presAssocID="{694F9A82-20D7-408C-A3A4-48312E9645B5}" presName="vertSpace2" presStyleLbl="node1" presStyleIdx="0" presStyleCnt="2"/>
      <dgm:spPr/>
    </dgm:pt>
    <dgm:pt modelId="{C72A8B05-F84A-4D7A-AF6C-85C86787ACFA}" type="pres">
      <dgm:prSet presAssocID="{694F9A82-20D7-408C-A3A4-48312E9645B5}" presName="circle2" presStyleLbl="node1" presStyleIdx="1" presStyleCnt="2"/>
      <dgm:spPr/>
    </dgm:pt>
    <dgm:pt modelId="{DA5A2F07-932F-4514-97DD-369AB50CAB76}" type="pres">
      <dgm:prSet presAssocID="{694F9A82-20D7-408C-A3A4-48312E9645B5}" presName="rect2" presStyleLbl="alignAcc1" presStyleIdx="1" presStyleCnt="2" custLinFactNeighborX="-891" custLinFactNeighborY="-755"/>
      <dgm:spPr/>
      <dgm:t>
        <a:bodyPr/>
        <a:lstStyle/>
        <a:p>
          <a:endParaRPr lang="en-US"/>
        </a:p>
      </dgm:t>
    </dgm:pt>
    <dgm:pt modelId="{7F5E5097-690E-4E47-A2A8-063216F0AD27}" type="pres">
      <dgm:prSet presAssocID="{E6CEE975-FE81-49C6-A1FB-C205BFDEB5A4}" presName="rect1ParTx" presStyleLbl="alignAcc1" presStyleIdx="1" presStyleCnt="2">
        <dgm:presLayoutVars>
          <dgm:chMax val="1"/>
          <dgm:bulletEnabled val="1"/>
        </dgm:presLayoutVars>
      </dgm:prSet>
      <dgm:spPr/>
      <dgm:t>
        <a:bodyPr/>
        <a:lstStyle/>
        <a:p>
          <a:endParaRPr lang="en-US"/>
        </a:p>
      </dgm:t>
    </dgm:pt>
    <dgm:pt modelId="{3DDF71F5-2E6A-4DBD-85F3-76A10650AD5B}" type="pres">
      <dgm:prSet presAssocID="{E6CEE975-FE81-49C6-A1FB-C205BFDEB5A4}" presName="rect1ChTx" presStyleLbl="alignAcc1" presStyleIdx="1" presStyleCnt="2">
        <dgm:presLayoutVars>
          <dgm:bulletEnabled val="1"/>
        </dgm:presLayoutVars>
      </dgm:prSet>
      <dgm:spPr/>
      <dgm:t>
        <a:bodyPr/>
        <a:lstStyle/>
        <a:p>
          <a:endParaRPr lang="en-US"/>
        </a:p>
      </dgm:t>
    </dgm:pt>
    <dgm:pt modelId="{D552CFD0-6424-4354-9268-ED3C1DA95FAF}" type="pres">
      <dgm:prSet presAssocID="{694F9A82-20D7-408C-A3A4-48312E9645B5}" presName="rect2ParTx" presStyleLbl="alignAcc1" presStyleIdx="1" presStyleCnt="2">
        <dgm:presLayoutVars>
          <dgm:chMax val="1"/>
          <dgm:bulletEnabled val="1"/>
        </dgm:presLayoutVars>
      </dgm:prSet>
      <dgm:spPr/>
      <dgm:t>
        <a:bodyPr/>
        <a:lstStyle/>
        <a:p>
          <a:endParaRPr lang="en-US"/>
        </a:p>
      </dgm:t>
    </dgm:pt>
    <dgm:pt modelId="{C1D3EF18-C5BF-4D0D-A27B-E971F6487EC2}" type="pres">
      <dgm:prSet presAssocID="{694F9A82-20D7-408C-A3A4-48312E9645B5}" presName="rect2ChTx" presStyleLbl="alignAcc1" presStyleIdx="1" presStyleCnt="2">
        <dgm:presLayoutVars>
          <dgm:bulletEnabled val="1"/>
        </dgm:presLayoutVars>
      </dgm:prSet>
      <dgm:spPr/>
      <dgm:t>
        <a:bodyPr/>
        <a:lstStyle/>
        <a:p>
          <a:endParaRPr lang="en-US"/>
        </a:p>
      </dgm:t>
    </dgm:pt>
  </dgm:ptLst>
  <dgm:cxnLst>
    <dgm:cxn modelId="{77212DF3-364A-43FD-A757-BB9B0AE7EA7B}" type="presOf" srcId="{A9010636-FBB4-4B4F-A9C3-E799B0921B91}" destId="{3DDF71F5-2E6A-4DBD-85F3-76A10650AD5B}" srcOrd="0" destOrd="0" presId="urn:microsoft.com/office/officeart/2005/8/layout/target3"/>
    <dgm:cxn modelId="{AC238A0A-5CEA-444F-AD58-501AFBAA4257}" type="presOf" srcId="{DC3FADDD-86AA-460F-9AD9-43CE80C4E880}" destId="{C1D3EF18-C5BF-4D0D-A27B-E971F6487EC2}" srcOrd="0" destOrd="0" presId="urn:microsoft.com/office/officeart/2005/8/layout/target3"/>
    <dgm:cxn modelId="{C2304EEF-B617-46DF-8A3D-9911EFC89CC7}" srcId="{E6CEE975-FE81-49C6-A1FB-C205BFDEB5A4}" destId="{A9010636-FBB4-4B4F-A9C3-E799B0921B91}" srcOrd="0" destOrd="0" parTransId="{91C6B48A-92D9-4057-ADE2-0C6C78D5EC48}" sibTransId="{FBCBEACC-F6A4-46CF-99CC-EB2CD1196C0B}"/>
    <dgm:cxn modelId="{C3DD535A-17D0-41A8-8C2E-3ED942CD7E59}" type="presOf" srcId="{FA5A308A-6752-4458-9F21-B9F743DCD3E0}" destId="{C1D3EF18-C5BF-4D0D-A27B-E971F6487EC2}" srcOrd="0" destOrd="2" presId="urn:microsoft.com/office/officeart/2005/8/layout/target3"/>
    <dgm:cxn modelId="{687262DF-3ACF-4673-BF7F-D6F27C420BA4}" type="presOf" srcId="{F71A5404-D000-49AE-AD06-F5CC7A2705F8}" destId="{C1D3EF18-C5BF-4D0D-A27B-E971F6487EC2}" srcOrd="0" destOrd="1" presId="urn:microsoft.com/office/officeart/2005/8/layout/target3"/>
    <dgm:cxn modelId="{721DC75D-84D7-4F59-8C32-B153D07B6241}" srcId="{694F9A82-20D7-408C-A3A4-48312E9645B5}" destId="{A8BE851B-9B40-4EAE-B00B-F0E50CB2446D}" srcOrd="3" destOrd="0" parTransId="{FE357B79-D832-41FF-A155-391F609EA055}" sibTransId="{7EFD0FC9-49B0-4E18-939E-897EAF4366DD}"/>
    <dgm:cxn modelId="{FA69CFC8-D29D-4DC8-AA5A-35E63A67DB18}" srcId="{694F9A82-20D7-408C-A3A4-48312E9645B5}" destId="{F71A5404-D000-49AE-AD06-F5CC7A2705F8}" srcOrd="1" destOrd="0" parTransId="{2FEDC419-7E16-4683-B6BC-1569874FF018}" sibTransId="{D4669D49-A712-475A-8C8B-204456BECF79}"/>
    <dgm:cxn modelId="{E863420D-3FFE-4572-9EE9-E132DEAE2FC3}" type="presOf" srcId="{E6CEE975-FE81-49C6-A1FB-C205BFDEB5A4}" destId="{7DAE5686-A273-461B-8F03-34550E18E68D}" srcOrd="0" destOrd="0" presId="urn:microsoft.com/office/officeart/2005/8/layout/target3"/>
    <dgm:cxn modelId="{DEB7039A-CADE-4C80-AB3A-0D8F6CF0F318}" type="presOf" srcId="{694F9A82-20D7-408C-A3A4-48312E9645B5}" destId="{D552CFD0-6424-4354-9268-ED3C1DA95FAF}" srcOrd="1" destOrd="0" presId="urn:microsoft.com/office/officeart/2005/8/layout/target3"/>
    <dgm:cxn modelId="{9DB90CA6-D127-40E0-8409-1F4767C788B5}" srcId="{A09C6A22-1B44-4748-A37C-4E42329CEC0D}" destId="{E6CEE975-FE81-49C6-A1FB-C205BFDEB5A4}" srcOrd="0" destOrd="0" parTransId="{7C8251A0-ADE6-4D01-BBB6-3AF171426913}" sibTransId="{BCB0D4A5-404C-456B-BF12-028588F079AC}"/>
    <dgm:cxn modelId="{B6E73597-28E5-4EA7-8DE5-B16D8E07DCCC}" type="presOf" srcId="{E6CEE975-FE81-49C6-A1FB-C205BFDEB5A4}" destId="{7F5E5097-690E-4E47-A2A8-063216F0AD27}" srcOrd="1" destOrd="0" presId="urn:microsoft.com/office/officeart/2005/8/layout/target3"/>
    <dgm:cxn modelId="{FB4A310D-22ED-4767-AC29-6E91EB90DB14}" type="presOf" srcId="{A09C6A22-1B44-4748-A37C-4E42329CEC0D}" destId="{754E3310-0C7C-49DF-A088-241C086BD4EE}" srcOrd="0" destOrd="0" presId="urn:microsoft.com/office/officeart/2005/8/layout/target3"/>
    <dgm:cxn modelId="{3DE5672F-6B3B-4F77-ADA1-E6D063AD81E3}" srcId="{694F9A82-20D7-408C-A3A4-48312E9645B5}" destId="{FA5A308A-6752-4458-9F21-B9F743DCD3E0}" srcOrd="2" destOrd="0" parTransId="{2AA1EF27-968F-48D5-B651-88E1B0D2C528}" sibTransId="{73DF058C-D4FF-4B9E-82C4-3282361753C2}"/>
    <dgm:cxn modelId="{63D2D288-D028-41FE-890A-5E99D3012040}" srcId="{A09C6A22-1B44-4748-A37C-4E42329CEC0D}" destId="{694F9A82-20D7-408C-A3A4-48312E9645B5}" srcOrd="1" destOrd="0" parTransId="{7D315974-E725-454E-A093-626A4E68EF01}" sibTransId="{455C3C56-638E-4AE2-A9B4-D3A33B8C20F2}"/>
    <dgm:cxn modelId="{AB8771C2-B736-4B72-8C5B-55416FDEF02B}" type="presOf" srcId="{A8BE851B-9B40-4EAE-B00B-F0E50CB2446D}" destId="{C1D3EF18-C5BF-4D0D-A27B-E971F6487EC2}" srcOrd="0" destOrd="3" presId="urn:microsoft.com/office/officeart/2005/8/layout/target3"/>
    <dgm:cxn modelId="{9C260927-9B67-401B-8066-CD0C3D4573DF}" srcId="{694F9A82-20D7-408C-A3A4-48312E9645B5}" destId="{DC3FADDD-86AA-460F-9AD9-43CE80C4E880}" srcOrd="0" destOrd="0" parTransId="{61B6E29D-31EB-4D04-A88C-586358E08914}" sibTransId="{2182FA9B-6234-49EE-B00C-9C617484524D}"/>
    <dgm:cxn modelId="{9CDBB830-68D6-4D9C-91FB-7B0FE3466B65}" type="presOf" srcId="{694F9A82-20D7-408C-A3A4-48312E9645B5}" destId="{DA5A2F07-932F-4514-97DD-369AB50CAB76}" srcOrd="0" destOrd="0" presId="urn:microsoft.com/office/officeart/2005/8/layout/target3"/>
    <dgm:cxn modelId="{95C7A7A7-2EE7-4A42-BFD1-04B0BBE91564}" type="presParOf" srcId="{754E3310-0C7C-49DF-A088-241C086BD4EE}" destId="{90E5C1E9-B2EF-42B7-B07A-C3712E2DF08B}" srcOrd="0" destOrd="0" presId="urn:microsoft.com/office/officeart/2005/8/layout/target3"/>
    <dgm:cxn modelId="{4D25C934-DB0D-4E46-B588-0E1261167F6E}" type="presParOf" srcId="{754E3310-0C7C-49DF-A088-241C086BD4EE}" destId="{2949749E-6E07-4BBD-814E-CB8F020C33B6}" srcOrd="1" destOrd="0" presId="urn:microsoft.com/office/officeart/2005/8/layout/target3"/>
    <dgm:cxn modelId="{72AF77B7-4F21-4EA6-B349-A8B1EE323524}" type="presParOf" srcId="{754E3310-0C7C-49DF-A088-241C086BD4EE}" destId="{7DAE5686-A273-461B-8F03-34550E18E68D}" srcOrd="2" destOrd="0" presId="urn:microsoft.com/office/officeart/2005/8/layout/target3"/>
    <dgm:cxn modelId="{1E1E8461-EDF9-4C70-9E43-038F749BA716}" type="presParOf" srcId="{754E3310-0C7C-49DF-A088-241C086BD4EE}" destId="{A292812F-F657-45E4-925B-872FB53C85B9}" srcOrd="3" destOrd="0" presId="urn:microsoft.com/office/officeart/2005/8/layout/target3"/>
    <dgm:cxn modelId="{EEDD39F9-F700-4FCE-B8CA-486B80C22BA6}" type="presParOf" srcId="{754E3310-0C7C-49DF-A088-241C086BD4EE}" destId="{C72A8B05-F84A-4D7A-AF6C-85C86787ACFA}" srcOrd="4" destOrd="0" presId="urn:microsoft.com/office/officeart/2005/8/layout/target3"/>
    <dgm:cxn modelId="{A188F923-D99D-41A7-AA2E-0CE201CCBBFE}" type="presParOf" srcId="{754E3310-0C7C-49DF-A088-241C086BD4EE}" destId="{DA5A2F07-932F-4514-97DD-369AB50CAB76}" srcOrd="5" destOrd="0" presId="urn:microsoft.com/office/officeart/2005/8/layout/target3"/>
    <dgm:cxn modelId="{68A2BA30-F16E-431E-9D61-A865C45D35E7}" type="presParOf" srcId="{754E3310-0C7C-49DF-A088-241C086BD4EE}" destId="{7F5E5097-690E-4E47-A2A8-063216F0AD27}" srcOrd="6" destOrd="0" presId="urn:microsoft.com/office/officeart/2005/8/layout/target3"/>
    <dgm:cxn modelId="{5F390C87-7178-482E-9C28-175F1500912E}" type="presParOf" srcId="{754E3310-0C7C-49DF-A088-241C086BD4EE}" destId="{3DDF71F5-2E6A-4DBD-85F3-76A10650AD5B}" srcOrd="7" destOrd="0" presId="urn:microsoft.com/office/officeart/2005/8/layout/target3"/>
    <dgm:cxn modelId="{3DE6EF23-DD6C-4D4C-805E-A63F94095293}" type="presParOf" srcId="{754E3310-0C7C-49DF-A088-241C086BD4EE}" destId="{D552CFD0-6424-4354-9268-ED3C1DA95FAF}" srcOrd="8" destOrd="0" presId="urn:microsoft.com/office/officeart/2005/8/layout/target3"/>
    <dgm:cxn modelId="{A5FCCC04-B73B-4CFC-A930-40F0D26C75EF}" type="presParOf" srcId="{754E3310-0C7C-49DF-A088-241C086BD4EE}" destId="{C1D3EF18-C5BF-4D0D-A27B-E971F6487EC2}" srcOrd="9"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036FCD-8B90-488D-A51D-B772A43E89E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8B688B87-1779-481D-9E88-08B2B953330D}">
      <dgm:prSet phldrT="[Text]" custT="1"/>
      <dgm:spPr>
        <a:solidFill>
          <a:schemeClr val="tx2">
            <a:lumMod val="60000"/>
            <a:lumOff val="40000"/>
          </a:schemeClr>
        </a:solidFill>
      </dgm:spPr>
      <dgm:t>
        <a:bodyPr/>
        <a:lstStyle/>
        <a:p>
          <a:r>
            <a:rPr lang="mn-MN" sz="2000" dirty="0" smtClean="0">
              <a:solidFill>
                <a:schemeClr val="tx1"/>
              </a:solidFill>
              <a:latin typeface="Arial" pitchFamily="34" charset="0"/>
              <a:cs typeface="Arial" pitchFamily="34" charset="0"/>
            </a:rPr>
            <a:t>Түүхий нүүрс+ мод</a:t>
          </a:r>
          <a:endParaRPr lang="en-US" sz="2000" dirty="0">
            <a:solidFill>
              <a:schemeClr val="tx1"/>
            </a:solidFill>
            <a:latin typeface="Arial" pitchFamily="34" charset="0"/>
            <a:cs typeface="Arial" pitchFamily="34" charset="0"/>
          </a:endParaRPr>
        </a:p>
      </dgm:t>
    </dgm:pt>
    <dgm:pt modelId="{39523F39-A431-4D5C-91A5-F374A1F32A01}" type="parTrans" cxnId="{66DDD4A2-0502-4790-9E73-91BF4B10DFD1}">
      <dgm:prSet/>
      <dgm:spPr/>
      <dgm:t>
        <a:bodyPr/>
        <a:lstStyle/>
        <a:p>
          <a:endParaRPr lang="en-US" sz="2000">
            <a:latin typeface="Arial" pitchFamily="34" charset="0"/>
            <a:cs typeface="Arial" pitchFamily="34" charset="0"/>
          </a:endParaRPr>
        </a:p>
      </dgm:t>
    </dgm:pt>
    <dgm:pt modelId="{714187F7-B5B9-4569-8244-FE6C0F43852D}" type="sibTrans" cxnId="{66DDD4A2-0502-4790-9E73-91BF4B10DFD1}">
      <dgm:prSet/>
      <dgm:spPr/>
      <dgm:t>
        <a:bodyPr/>
        <a:lstStyle/>
        <a:p>
          <a:endParaRPr lang="en-US" sz="2000">
            <a:latin typeface="Arial" pitchFamily="34" charset="0"/>
            <a:cs typeface="Arial" pitchFamily="34" charset="0"/>
          </a:endParaRPr>
        </a:p>
      </dgm:t>
    </dgm:pt>
    <dgm:pt modelId="{CD8D208A-0ED7-4AD2-A373-45CF24F83116}">
      <dgm:prSet phldrT="[Text]" custT="1"/>
      <dgm:spPr>
        <a:solidFill>
          <a:schemeClr val="tx2">
            <a:lumMod val="60000"/>
            <a:lumOff val="40000"/>
          </a:schemeClr>
        </a:solidFill>
      </dgm:spPr>
      <dgm:t>
        <a:bodyPr/>
        <a:lstStyle/>
        <a:p>
          <a:r>
            <a:rPr lang="mn-MN" sz="2000" dirty="0" smtClean="0">
              <a:solidFill>
                <a:schemeClr val="tx1"/>
              </a:solidFill>
              <a:latin typeface="Arial" pitchFamily="34" charset="0"/>
              <a:cs typeface="Arial" pitchFamily="34" charset="0"/>
            </a:rPr>
            <a:t>Сайжруулсан түлш /</a:t>
          </a:r>
          <a:r>
            <a:rPr lang="mn-MN" sz="1600" dirty="0" smtClean="0">
              <a:solidFill>
                <a:schemeClr val="tx1"/>
              </a:solidFill>
              <a:latin typeface="Arial" pitchFamily="34" charset="0"/>
              <a:cs typeface="Arial" pitchFamily="34" charset="0"/>
            </a:rPr>
            <a:t>Шарын гол энерго/+ </a:t>
          </a:r>
          <a:r>
            <a:rPr lang="mn-MN" sz="2000" dirty="0" smtClean="0">
              <a:solidFill>
                <a:schemeClr val="tx1"/>
              </a:solidFill>
              <a:latin typeface="Arial" pitchFamily="34" charset="0"/>
              <a:cs typeface="Arial" pitchFamily="34" charset="0"/>
            </a:rPr>
            <a:t>мод</a:t>
          </a:r>
          <a:endParaRPr lang="en-US" sz="2000" dirty="0">
            <a:solidFill>
              <a:schemeClr val="tx1"/>
            </a:solidFill>
            <a:latin typeface="Arial" pitchFamily="34" charset="0"/>
            <a:cs typeface="Arial" pitchFamily="34" charset="0"/>
          </a:endParaRPr>
        </a:p>
      </dgm:t>
    </dgm:pt>
    <dgm:pt modelId="{DCF2C46B-FD4C-40CE-85F8-6ACA1664099E}" type="parTrans" cxnId="{F6C4F631-03AD-4822-B44A-048B05F528DE}">
      <dgm:prSet/>
      <dgm:spPr/>
      <dgm:t>
        <a:bodyPr/>
        <a:lstStyle/>
        <a:p>
          <a:endParaRPr lang="en-US" sz="2000">
            <a:latin typeface="Arial" pitchFamily="34" charset="0"/>
            <a:cs typeface="Arial" pitchFamily="34" charset="0"/>
          </a:endParaRPr>
        </a:p>
      </dgm:t>
    </dgm:pt>
    <dgm:pt modelId="{5EC7A769-B54C-49D6-AEBA-7FAAC82F129E}" type="sibTrans" cxnId="{F6C4F631-03AD-4822-B44A-048B05F528DE}">
      <dgm:prSet/>
      <dgm:spPr/>
      <dgm:t>
        <a:bodyPr/>
        <a:lstStyle/>
        <a:p>
          <a:endParaRPr lang="en-US" sz="2000">
            <a:latin typeface="Arial" pitchFamily="34" charset="0"/>
            <a:cs typeface="Arial" pitchFamily="34" charset="0"/>
          </a:endParaRPr>
        </a:p>
      </dgm:t>
    </dgm:pt>
    <dgm:pt modelId="{3125CB5A-B004-4683-A576-B40DBE0B60DD}">
      <dgm:prSet phldrT="[Text]" custT="1"/>
      <dgm:spPr/>
      <dgm:t>
        <a:bodyPr/>
        <a:lstStyle/>
        <a:p>
          <a:r>
            <a:rPr lang="mn-MN" sz="2000" dirty="0" smtClean="0">
              <a:latin typeface="Arial" pitchFamily="34" charset="0"/>
              <a:cs typeface="Arial" pitchFamily="34" charset="0"/>
            </a:rPr>
            <a:t>550 000</a:t>
          </a:r>
          <a:endParaRPr lang="en-US" sz="2000" dirty="0">
            <a:latin typeface="Arial" pitchFamily="34" charset="0"/>
            <a:cs typeface="Arial" pitchFamily="34" charset="0"/>
          </a:endParaRPr>
        </a:p>
      </dgm:t>
    </dgm:pt>
    <dgm:pt modelId="{C18C4222-3A46-448F-8DAD-54D3962CEF8F}" type="parTrans" cxnId="{395271D4-8985-4052-8A6C-7CB3CE398ED3}">
      <dgm:prSet/>
      <dgm:spPr/>
      <dgm:t>
        <a:bodyPr/>
        <a:lstStyle/>
        <a:p>
          <a:endParaRPr lang="en-US" sz="2000">
            <a:latin typeface="Arial" pitchFamily="34" charset="0"/>
            <a:cs typeface="Arial" pitchFamily="34" charset="0"/>
          </a:endParaRPr>
        </a:p>
      </dgm:t>
    </dgm:pt>
    <dgm:pt modelId="{E435BE11-20D1-4CE1-80CD-C7A5C170A73D}" type="sibTrans" cxnId="{395271D4-8985-4052-8A6C-7CB3CE398ED3}">
      <dgm:prSet/>
      <dgm:spPr/>
      <dgm:t>
        <a:bodyPr/>
        <a:lstStyle/>
        <a:p>
          <a:endParaRPr lang="en-US" sz="2000">
            <a:latin typeface="Arial" pitchFamily="34" charset="0"/>
            <a:cs typeface="Arial" pitchFamily="34" charset="0"/>
          </a:endParaRPr>
        </a:p>
      </dgm:t>
    </dgm:pt>
    <dgm:pt modelId="{43C01E1B-220D-4597-BCA6-DC8BFB161480}">
      <dgm:prSet phldrT="[Text]" custT="1"/>
      <dgm:spPr/>
      <dgm:t>
        <a:bodyPr/>
        <a:lstStyle/>
        <a:p>
          <a:endParaRPr lang="en-US" sz="2000" dirty="0">
            <a:latin typeface="Arial" pitchFamily="34" charset="0"/>
            <a:cs typeface="Arial" pitchFamily="34" charset="0"/>
          </a:endParaRPr>
        </a:p>
      </dgm:t>
    </dgm:pt>
    <dgm:pt modelId="{ED5DB3C4-4167-4B82-A4CE-E2896E177752}" type="parTrans" cxnId="{769BDACB-0C9A-459B-AC10-C53851BDDE8D}">
      <dgm:prSet/>
      <dgm:spPr/>
      <dgm:t>
        <a:bodyPr/>
        <a:lstStyle/>
        <a:p>
          <a:endParaRPr lang="en-US" sz="2000">
            <a:latin typeface="Arial" pitchFamily="34" charset="0"/>
            <a:cs typeface="Arial" pitchFamily="34" charset="0"/>
          </a:endParaRPr>
        </a:p>
      </dgm:t>
    </dgm:pt>
    <dgm:pt modelId="{6DC82821-B3A4-413F-94EE-03EFEDBB9303}" type="sibTrans" cxnId="{769BDACB-0C9A-459B-AC10-C53851BDDE8D}">
      <dgm:prSet/>
      <dgm:spPr/>
      <dgm:t>
        <a:bodyPr/>
        <a:lstStyle/>
        <a:p>
          <a:endParaRPr lang="en-US" sz="2000">
            <a:latin typeface="Arial" pitchFamily="34" charset="0"/>
            <a:cs typeface="Arial" pitchFamily="34" charset="0"/>
          </a:endParaRPr>
        </a:p>
      </dgm:t>
    </dgm:pt>
    <dgm:pt modelId="{6416334C-5FEB-464A-817B-ADADED9BB5D7}">
      <dgm:prSet phldrT="[Text]" custT="1"/>
      <dgm:spPr/>
      <dgm:t>
        <a:bodyPr/>
        <a:lstStyle/>
        <a:p>
          <a:endParaRPr lang="en-US" sz="2000" dirty="0">
            <a:latin typeface="Arial" pitchFamily="34" charset="0"/>
            <a:cs typeface="Arial" pitchFamily="34" charset="0"/>
          </a:endParaRPr>
        </a:p>
      </dgm:t>
    </dgm:pt>
    <dgm:pt modelId="{94B736E9-E182-4693-A1C0-A8492654E118}" type="parTrans" cxnId="{184213F2-1C58-44AB-A83A-71B6933B9766}">
      <dgm:prSet/>
      <dgm:spPr/>
      <dgm:t>
        <a:bodyPr/>
        <a:lstStyle/>
        <a:p>
          <a:endParaRPr lang="en-US" sz="2000">
            <a:latin typeface="Arial" pitchFamily="34" charset="0"/>
            <a:cs typeface="Arial" pitchFamily="34" charset="0"/>
          </a:endParaRPr>
        </a:p>
      </dgm:t>
    </dgm:pt>
    <dgm:pt modelId="{D4A8700C-1DEA-4E50-9E9E-852538AB3EFC}" type="sibTrans" cxnId="{184213F2-1C58-44AB-A83A-71B6933B9766}">
      <dgm:prSet/>
      <dgm:spPr/>
      <dgm:t>
        <a:bodyPr/>
        <a:lstStyle/>
        <a:p>
          <a:endParaRPr lang="en-US" sz="2000">
            <a:latin typeface="Arial" pitchFamily="34" charset="0"/>
            <a:cs typeface="Arial" pitchFamily="34" charset="0"/>
          </a:endParaRPr>
        </a:p>
      </dgm:t>
    </dgm:pt>
    <dgm:pt modelId="{56493EE6-7818-4152-A863-37CA6B862E1F}">
      <dgm:prSet phldrT="[Text]" custT="1"/>
      <dgm:spPr>
        <a:noFill/>
      </dgm:spPr>
      <dgm:t>
        <a:bodyPr/>
        <a:lstStyle/>
        <a:p>
          <a:r>
            <a:rPr lang="mn-MN" sz="2000" dirty="0" smtClean="0">
              <a:latin typeface="Arial" pitchFamily="34" charset="0"/>
              <a:cs typeface="Arial" pitchFamily="34" charset="0"/>
            </a:rPr>
            <a:t>370 000</a:t>
          </a:r>
          <a:endParaRPr lang="en-US" sz="2000" dirty="0">
            <a:latin typeface="Arial" pitchFamily="34" charset="0"/>
            <a:cs typeface="Arial" pitchFamily="34" charset="0"/>
          </a:endParaRPr>
        </a:p>
      </dgm:t>
    </dgm:pt>
    <dgm:pt modelId="{FBF85360-BE59-496C-A291-A0A6BCF46260}" type="parTrans" cxnId="{0FD2763C-50CB-4AC2-83BD-29A6B847CD8F}">
      <dgm:prSet/>
      <dgm:spPr/>
      <dgm:t>
        <a:bodyPr/>
        <a:lstStyle/>
        <a:p>
          <a:endParaRPr lang="en-US" sz="2000">
            <a:latin typeface="Arial" pitchFamily="34" charset="0"/>
            <a:cs typeface="Arial" pitchFamily="34" charset="0"/>
          </a:endParaRPr>
        </a:p>
      </dgm:t>
    </dgm:pt>
    <dgm:pt modelId="{A1D606C4-BC93-462F-A716-5F1ADF2927D0}" type="sibTrans" cxnId="{0FD2763C-50CB-4AC2-83BD-29A6B847CD8F}">
      <dgm:prSet/>
      <dgm:spPr/>
      <dgm:t>
        <a:bodyPr/>
        <a:lstStyle/>
        <a:p>
          <a:endParaRPr lang="en-US" sz="2000">
            <a:latin typeface="Arial" pitchFamily="34" charset="0"/>
            <a:cs typeface="Arial" pitchFamily="34" charset="0"/>
          </a:endParaRPr>
        </a:p>
      </dgm:t>
    </dgm:pt>
    <dgm:pt modelId="{F31CA56D-E9B9-4321-8543-BD7AD727F360}" type="pres">
      <dgm:prSet presAssocID="{BA036FCD-8B90-488D-A51D-B772A43E89EF}" presName="linearFlow" presStyleCnt="0">
        <dgm:presLayoutVars>
          <dgm:dir/>
          <dgm:animLvl val="lvl"/>
          <dgm:resizeHandles val="exact"/>
        </dgm:presLayoutVars>
      </dgm:prSet>
      <dgm:spPr/>
      <dgm:t>
        <a:bodyPr/>
        <a:lstStyle/>
        <a:p>
          <a:endParaRPr lang="en-US"/>
        </a:p>
      </dgm:t>
    </dgm:pt>
    <dgm:pt modelId="{E496749B-DFC5-45EF-AA7B-5C373B791E0F}" type="pres">
      <dgm:prSet presAssocID="{8B688B87-1779-481D-9E88-08B2B953330D}" presName="composite" presStyleCnt="0"/>
      <dgm:spPr/>
    </dgm:pt>
    <dgm:pt modelId="{112712A4-3329-49C6-8902-FE693D674C5F}" type="pres">
      <dgm:prSet presAssocID="{8B688B87-1779-481D-9E88-08B2B953330D}" presName="parentText" presStyleLbl="alignNode1" presStyleIdx="0" presStyleCnt="2">
        <dgm:presLayoutVars>
          <dgm:chMax val="1"/>
          <dgm:bulletEnabled val="1"/>
        </dgm:presLayoutVars>
      </dgm:prSet>
      <dgm:spPr/>
      <dgm:t>
        <a:bodyPr/>
        <a:lstStyle/>
        <a:p>
          <a:endParaRPr lang="en-US"/>
        </a:p>
      </dgm:t>
    </dgm:pt>
    <dgm:pt modelId="{58407A19-D2F7-41A1-9D6F-0A9605C19D23}" type="pres">
      <dgm:prSet presAssocID="{8B688B87-1779-481D-9E88-08B2B953330D}" presName="descendantText" presStyleLbl="alignAcc1" presStyleIdx="0" presStyleCnt="2" custScaleX="101700" custLinFactNeighborX="45365" custLinFactNeighborY="-4930">
        <dgm:presLayoutVars>
          <dgm:bulletEnabled val="1"/>
        </dgm:presLayoutVars>
      </dgm:prSet>
      <dgm:spPr/>
      <dgm:t>
        <a:bodyPr/>
        <a:lstStyle/>
        <a:p>
          <a:endParaRPr lang="en-US"/>
        </a:p>
      </dgm:t>
    </dgm:pt>
    <dgm:pt modelId="{7C5D9104-699C-4EFA-A8B7-B7687D239854}" type="pres">
      <dgm:prSet presAssocID="{714187F7-B5B9-4569-8244-FE6C0F43852D}" presName="sp" presStyleCnt="0"/>
      <dgm:spPr/>
    </dgm:pt>
    <dgm:pt modelId="{83640C44-EBC9-48C1-8A00-CA95FA04C799}" type="pres">
      <dgm:prSet presAssocID="{CD8D208A-0ED7-4AD2-A373-45CF24F83116}" presName="composite" presStyleCnt="0"/>
      <dgm:spPr/>
    </dgm:pt>
    <dgm:pt modelId="{6C9FD066-5C6D-42CF-88E9-210E28185EB1}" type="pres">
      <dgm:prSet presAssocID="{CD8D208A-0ED7-4AD2-A373-45CF24F83116}" presName="parentText" presStyleLbl="alignNode1" presStyleIdx="1" presStyleCnt="2">
        <dgm:presLayoutVars>
          <dgm:chMax val="1"/>
          <dgm:bulletEnabled val="1"/>
        </dgm:presLayoutVars>
      </dgm:prSet>
      <dgm:spPr/>
      <dgm:t>
        <a:bodyPr/>
        <a:lstStyle/>
        <a:p>
          <a:endParaRPr lang="en-US"/>
        </a:p>
      </dgm:t>
    </dgm:pt>
    <dgm:pt modelId="{2BA118FE-7D7D-49F0-8E79-C80FA2916643}" type="pres">
      <dgm:prSet presAssocID="{CD8D208A-0ED7-4AD2-A373-45CF24F83116}" presName="descendantText" presStyleLbl="alignAcc1" presStyleIdx="1" presStyleCnt="2">
        <dgm:presLayoutVars>
          <dgm:bulletEnabled val="1"/>
        </dgm:presLayoutVars>
      </dgm:prSet>
      <dgm:spPr/>
      <dgm:t>
        <a:bodyPr/>
        <a:lstStyle/>
        <a:p>
          <a:endParaRPr lang="en-US"/>
        </a:p>
      </dgm:t>
    </dgm:pt>
  </dgm:ptLst>
  <dgm:cxnLst>
    <dgm:cxn modelId="{184213F2-1C58-44AB-A83A-71B6933B9766}" srcId="{CD8D208A-0ED7-4AD2-A373-45CF24F83116}" destId="{6416334C-5FEB-464A-817B-ADADED9BB5D7}" srcOrd="1" destOrd="0" parTransId="{94B736E9-E182-4693-A1C0-A8492654E118}" sibTransId="{D4A8700C-1DEA-4E50-9E9E-852538AB3EFC}"/>
    <dgm:cxn modelId="{81A2368F-3C2C-418A-8FD4-DA389AF6212D}" type="presOf" srcId="{BA036FCD-8B90-488D-A51D-B772A43E89EF}" destId="{F31CA56D-E9B9-4321-8543-BD7AD727F360}" srcOrd="0" destOrd="0" presId="urn:microsoft.com/office/officeart/2005/8/layout/chevron2"/>
    <dgm:cxn modelId="{B5654058-7137-4A03-8A66-36E6563D5D64}" type="presOf" srcId="{CD8D208A-0ED7-4AD2-A373-45CF24F83116}" destId="{6C9FD066-5C6D-42CF-88E9-210E28185EB1}" srcOrd="0" destOrd="0" presId="urn:microsoft.com/office/officeart/2005/8/layout/chevron2"/>
    <dgm:cxn modelId="{10136331-7085-46CE-9756-34DB08DBE7A0}" type="presOf" srcId="{8B688B87-1779-481D-9E88-08B2B953330D}" destId="{112712A4-3329-49C6-8902-FE693D674C5F}" srcOrd="0" destOrd="0" presId="urn:microsoft.com/office/officeart/2005/8/layout/chevron2"/>
    <dgm:cxn modelId="{3E737F88-D34E-4F5A-A629-A8FF7AB8A7A1}" type="presOf" srcId="{43C01E1B-220D-4597-BCA6-DC8BFB161480}" destId="{2BA118FE-7D7D-49F0-8E79-C80FA2916643}" srcOrd="0" destOrd="1" presId="urn:microsoft.com/office/officeart/2005/8/layout/chevron2"/>
    <dgm:cxn modelId="{769BDACB-0C9A-459B-AC10-C53851BDDE8D}" srcId="{3125CB5A-B004-4683-A576-B40DBE0B60DD}" destId="{43C01E1B-220D-4597-BCA6-DC8BFB161480}" srcOrd="0" destOrd="0" parTransId="{ED5DB3C4-4167-4B82-A4CE-E2896E177752}" sibTransId="{6DC82821-B3A4-413F-94EE-03EFEDBB9303}"/>
    <dgm:cxn modelId="{3E522799-052B-47F4-A0F1-3E2FD25A197F}" type="presOf" srcId="{3125CB5A-B004-4683-A576-B40DBE0B60DD}" destId="{2BA118FE-7D7D-49F0-8E79-C80FA2916643}" srcOrd="0" destOrd="0" presId="urn:microsoft.com/office/officeart/2005/8/layout/chevron2"/>
    <dgm:cxn modelId="{43A75B13-70BF-4D5F-B636-53C71864623B}" type="presOf" srcId="{6416334C-5FEB-464A-817B-ADADED9BB5D7}" destId="{2BA118FE-7D7D-49F0-8E79-C80FA2916643}" srcOrd="0" destOrd="2" presId="urn:microsoft.com/office/officeart/2005/8/layout/chevron2"/>
    <dgm:cxn modelId="{F6C4F631-03AD-4822-B44A-048B05F528DE}" srcId="{BA036FCD-8B90-488D-A51D-B772A43E89EF}" destId="{CD8D208A-0ED7-4AD2-A373-45CF24F83116}" srcOrd="1" destOrd="0" parTransId="{DCF2C46B-FD4C-40CE-85F8-6ACA1664099E}" sibTransId="{5EC7A769-B54C-49D6-AEBA-7FAAC82F129E}"/>
    <dgm:cxn modelId="{0FD2763C-50CB-4AC2-83BD-29A6B847CD8F}" srcId="{8B688B87-1779-481D-9E88-08B2B953330D}" destId="{56493EE6-7818-4152-A863-37CA6B862E1F}" srcOrd="0" destOrd="0" parTransId="{FBF85360-BE59-496C-A291-A0A6BCF46260}" sibTransId="{A1D606C4-BC93-462F-A716-5F1ADF2927D0}"/>
    <dgm:cxn modelId="{4C61C55B-7C44-4406-8B78-4415A443C4B2}" type="presOf" srcId="{56493EE6-7818-4152-A863-37CA6B862E1F}" destId="{58407A19-D2F7-41A1-9D6F-0A9605C19D23}" srcOrd="0" destOrd="0" presId="urn:microsoft.com/office/officeart/2005/8/layout/chevron2"/>
    <dgm:cxn modelId="{66DDD4A2-0502-4790-9E73-91BF4B10DFD1}" srcId="{BA036FCD-8B90-488D-A51D-B772A43E89EF}" destId="{8B688B87-1779-481D-9E88-08B2B953330D}" srcOrd="0" destOrd="0" parTransId="{39523F39-A431-4D5C-91A5-F374A1F32A01}" sibTransId="{714187F7-B5B9-4569-8244-FE6C0F43852D}"/>
    <dgm:cxn modelId="{395271D4-8985-4052-8A6C-7CB3CE398ED3}" srcId="{CD8D208A-0ED7-4AD2-A373-45CF24F83116}" destId="{3125CB5A-B004-4683-A576-B40DBE0B60DD}" srcOrd="0" destOrd="0" parTransId="{C18C4222-3A46-448F-8DAD-54D3962CEF8F}" sibTransId="{E435BE11-20D1-4CE1-80CD-C7A5C170A73D}"/>
    <dgm:cxn modelId="{BDC31FBE-D39F-4634-AE00-48CD967C07F9}" type="presParOf" srcId="{F31CA56D-E9B9-4321-8543-BD7AD727F360}" destId="{E496749B-DFC5-45EF-AA7B-5C373B791E0F}" srcOrd="0" destOrd="0" presId="urn:microsoft.com/office/officeart/2005/8/layout/chevron2"/>
    <dgm:cxn modelId="{A35F9E3B-1210-4B3A-9DB1-26848C0A35F8}" type="presParOf" srcId="{E496749B-DFC5-45EF-AA7B-5C373B791E0F}" destId="{112712A4-3329-49C6-8902-FE693D674C5F}" srcOrd="0" destOrd="0" presId="urn:microsoft.com/office/officeart/2005/8/layout/chevron2"/>
    <dgm:cxn modelId="{C61A862B-A571-4134-AEC2-F4494872251D}" type="presParOf" srcId="{E496749B-DFC5-45EF-AA7B-5C373B791E0F}" destId="{58407A19-D2F7-41A1-9D6F-0A9605C19D23}" srcOrd="1" destOrd="0" presId="urn:microsoft.com/office/officeart/2005/8/layout/chevron2"/>
    <dgm:cxn modelId="{2A27F3AE-2C16-4665-AB4C-40C340BDEEF0}" type="presParOf" srcId="{F31CA56D-E9B9-4321-8543-BD7AD727F360}" destId="{7C5D9104-699C-4EFA-A8B7-B7687D239854}" srcOrd="1" destOrd="0" presId="urn:microsoft.com/office/officeart/2005/8/layout/chevron2"/>
    <dgm:cxn modelId="{524A20E2-475B-42AB-BF4E-4AE978935C96}" type="presParOf" srcId="{F31CA56D-E9B9-4321-8543-BD7AD727F360}" destId="{83640C44-EBC9-48C1-8A00-CA95FA04C799}" srcOrd="2" destOrd="0" presId="urn:microsoft.com/office/officeart/2005/8/layout/chevron2"/>
    <dgm:cxn modelId="{B684B89F-01F8-49BC-918B-5BC1968F9278}" type="presParOf" srcId="{83640C44-EBC9-48C1-8A00-CA95FA04C799}" destId="{6C9FD066-5C6D-42CF-88E9-210E28185EB1}" srcOrd="0" destOrd="0" presId="urn:microsoft.com/office/officeart/2005/8/layout/chevron2"/>
    <dgm:cxn modelId="{B04CF7B2-D446-47C2-8241-DE0F9D0858C4}" type="presParOf" srcId="{83640C44-EBC9-48C1-8A00-CA95FA04C799}" destId="{2BA118FE-7D7D-49F0-8E79-C80FA2916643}" srcOrd="1" destOrd="0" presId="urn:microsoft.com/office/officeart/2005/8/layout/chevron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E5C1E9-B2EF-42B7-B07A-C3712E2DF08B}">
      <dsp:nvSpPr>
        <dsp:cNvPr id="0" name=""/>
        <dsp:cNvSpPr/>
      </dsp:nvSpPr>
      <dsp:spPr>
        <a:xfrm>
          <a:off x="0" y="0"/>
          <a:ext cx="4525963" cy="4525963"/>
        </a:xfrm>
        <a:prstGeom prst="pie">
          <a:avLst>
            <a:gd name="adj1" fmla="val 5400000"/>
            <a:gd name="adj2" fmla="val 1620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7DAE5686-A273-461B-8F03-34550E18E68D}">
      <dsp:nvSpPr>
        <dsp:cNvPr id="0" name=""/>
        <dsp:cNvSpPr/>
      </dsp:nvSpPr>
      <dsp:spPr>
        <a:xfrm>
          <a:off x="2262981" y="0"/>
          <a:ext cx="5966618" cy="4525963"/>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lt1">
              <a:alpha val="90000"/>
              <a:hueOff val="0"/>
              <a:satOff val="0"/>
              <a:lumOff val="0"/>
              <a:alphaOff val="0"/>
              <a:shade val="70000"/>
              <a:satMod val="105000"/>
            </a:schemeClr>
          </a:contourClr>
        </a:sp3d>
      </dsp:spPr>
      <dsp:style>
        <a:lnRef idx="1">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mn-MN" sz="3500" kern="1200" dirty="0" smtClean="0">
              <a:latin typeface="Arial" pitchFamily="34" charset="0"/>
              <a:cs typeface="Arial" pitchFamily="34" charset="0"/>
            </a:rPr>
            <a:t>Давуу тал</a:t>
          </a:r>
          <a:endParaRPr lang="en-US" sz="3500" kern="1200" dirty="0">
            <a:latin typeface="Arial" pitchFamily="34" charset="0"/>
            <a:cs typeface="Arial" pitchFamily="34" charset="0"/>
          </a:endParaRPr>
        </a:p>
      </dsp:txBody>
      <dsp:txXfrm>
        <a:off x="2262981" y="0"/>
        <a:ext cx="2983309" cy="2149832"/>
      </dsp:txXfrm>
    </dsp:sp>
    <dsp:sp modelId="{C72A8B05-F84A-4D7A-AF6C-85C86787ACFA}">
      <dsp:nvSpPr>
        <dsp:cNvPr id="0" name=""/>
        <dsp:cNvSpPr/>
      </dsp:nvSpPr>
      <dsp:spPr>
        <a:xfrm>
          <a:off x="1188065" y="2149832"/>
          <a:ext cx="2149832" cy="2149832"/>
        </a:xfrm>
        <a:prstGeom prst="pie">
          <a:avLst>
            <a:gd name="adj1" fmla="val 5400000"/>
            <a:gd name="adj2" fmla="val 16200000"/>
          </a:avLst>
        </a:prstGeom>
        <a:solidFill>
          <a:schemeClr val="accent2">
            <a:hueOff val="7729367"/>
            <a:satOff val="-82653"/>
            <a:lumOff val="21569"/>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2">
              <a:hueOff val="7729367"/>
              <a:satOff val="-82653"/>
              <a:lumOff val="21569"/>
              <a:alphaOff val="0"/>
            </a:schemeClr>
          </a:contourClr>
        </a:sp3d>
      </dsp:spPr>
      <dsp:style>
        <a:lnRef idx="0">
          <a:scrgbClr r="0" g="0" b="0"/>
        </a:lnRef>
        <a:fillRef idx="3">
          <a:scrgbClr r="0" g="0" b="0"/>
        </a:fillRef>
        <a:effectRef idx="3">
          <a:scrgbClr r="0" g="0" b="0"/>
        </a:effectRef>
        <a:fontRef idx="minor">
          <a:schemeClr val="lt1"/>
        </a:fontRef>
      </dsp:style>
    </dsp:sp>
    <dsp:sp modelId="{DA5A2F07-932F-4514-97DD-369AB50CAB76}">
      <dsp:nvSpPr>
        <dsp:cNvPr id="0" name=""/>
        <dsp:cNvSpPr/>
      </dsp:nvSpPr>
      <dsp:spPr>
        <a:xfrm>
          <a:off x="2209818" y="2133601"/>
          <a:ext cx="5966618" cy="2149832"/>
        </a:xfrm>
        <a:prstGeom prst="rect">
          <a:avLst/>
        </a:prstGeom>
        <a:solidFill>
          <a:schemeClr val="lt1">
            <a:alpha val="90000"/>
            <a:hueOff val="0"/>
            <a:satOff val="0"/>
            <a:lumOff val="0"/>
            <a:alphaOff val="0"/>
          </a:schemeClr>
        </a:solidFill>
        <a:ln w="9525" cap="flat" cmpd="sng" algn="ctr">
          <a:solidFill>
            <a:schemeClr val="accent2">
              <a:hueOff val="7729367"/>
              <a:satOff val="-82653"/>
              <a:lumOff val="21569"/>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lt1">
              <a:alpha val="90000"/>
              <a:hueOff val="0"/>
              <a:satOff val="0"/>
              <a:lumOff val="0"/>
              <a:alphaOff val="0"/>
              <a:shade val="70000"/>
              <a:satMod val="105000"/>
            </a:schemeClr>
          </a:contourClr>
        </a:sp3d>
      </dsp:spPr>
      <dsp:style>
        <a:lnRef idx="1">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mn-MN" sz="3500" kern="1200" dirty="0" smtClean="0">
              <a:latin typeface="Arial" pitchFamily="34" charset="0"/>
              <a:cs typeface="Arial" pitchFamily="34" charset="0"/>
            </a:rPr>
            <a:t>Дутагдалтай тал</a:t>
          </a:r>
          <a:endParaRPr lang="en-US" sz="3500" kern="1200" dirty="0">
            <a:latin typeface="Arial" pitchFamily="34" charset="0"/>
            <a:cs typeface="Arial" pitchFamily="34" charset="0"/>
          </a:endParaRPr>
        </a:p>
      </dsp:txBody>
      <dsp:txXfrm>
        <a:off x="2209818" y="2133601"/>
        <a:ext cx="2983309" cy="2149832"/>
      </dsp:txXfrm>
    </dsp:sp>
    <dsp:sp modelId="{3DDF71F5-2E6A-4DBD-85F3-76A10650AD5B}">
      <dsp:nvSpPr>
        <dsp:cNvPr id="0" name=""/>
        <dsp:cNvSpPr/>
      </dsp:nvSpPr>
      <dsp:spPr>
        <a:xfrm>
          <a:off x="5246290" y="0"/>
          <a:ext cx="2983309" cy="2149832"/>
        </a:xfrm>
        <a:prstGeom prst="rect">
          <a:avLst/>
        </a:prstGeom>
        <a:noFill/>
        <a:ln w="9525" cap="flat" cmpd="sng" algn="ctr">
          <a:no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mn-MN" sz="2000" kern="1200" dirty="0" smtClean="0">
              <a:latin typeface="Arial" pitchFamily="34" charset="0"/>
              <a:cs typeface="Arial" pitchFamily="34" charset="0"/>
            </a:rPr>
            <a:t>Түлэхэд хүндрэлгүй, тохиромжтой. /78%/</a:t>
          </a:r>
          <a:endParaRPr lang="en-US"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mn-MN" sz="2000" kern="1200" dirty="0" smtClean="0">
              <a:latin typeface="Arial" pitchFamily="34" charset="0"/>
              <a:cs typeface="Arial" pitchFamily="34" charset="0"/>
            </a:rPr>
            <a:t>Утаа, хөө тортог бага ялгаруулдаг. /96%/</a:t>
          </a:r>
          <a:endParaRPr lang="en-US"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mn-MN" sz="2000" kern="1200" dirty="0" smtClean="0">
              <a:latin typeface="Arial" pitchFamily="34" charset="0"/>
              <a:cs typeface="Arial" pitchFamily="34" charset="0"/>
            </a:rPr>
            <a:t>Удаан шатдаг. /57%/</a:t>
          </a:r>
          <a:endParaRPr lang="en-US"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mn-MN" sz="2000" kern="1200" dirty="0" smtClean="0">
              <a:latin typeface="Arial" pitchFamily="34" charset="0"/>
              <a:cs typeface="Arial" pitchFamily="34" charset="0"/>
            </a:rPr>
            <a:t>Үнсний хэмжээ бага.           /71%/</a:t>
          </a:r>
          <a:endParaRPr lang="en-US" sz="2000" kern="1200" dirty="0">
            <a:latin typeface="Arial" pitchFamily="34" charset="0"/>
            <a:cs typeface="Arial" pitchFamily="34" charset="0"/>
          </a:endParaRPr>
        </a:p>
      </dsp:txBody>
      <dsp:txXfrm>
        <a:off x="5246290" y="0"/>
        <a:ext cx="2983309" cy="2149832"/>
      </dsp:txXfrm>
    </dsp:sp>
    <dsp:sp modelId="{C1D3EF18-C5BF-4D0D-A27B-E971F6487EC2}">
      <dsp:nvSpPr>
        <dsp:cNvPr id="0" name=""/>
        <dsp:cNvSpPr/>
      </dsp:nvSpPr>
      <dsp:spPr>
        <a:xfrm>
          <a:off x="5246290" y="2149832"/>
          <a:ext cx="2983309" cy="2149832"/>
        </a:xfrm>
        <a:prstGeom prst="rect">
          <a:avLst/>
        </a:prstGeom>
        <a:noFill/>
        <a:ln w="9525" cap="flat" cmpd="sng" algn="ctr">
          <a:no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endParaRPr lang="en-US"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mn-MN" sz="2000" kern="1200" dirty="0" smtClean="0">
              <a:latin typeface="Arial" pitchFamily="34" charset="0"/>
              <a:cs typeface="Arial" pitchFamily="34" charset="0"/>
            </a:rPr>
            <a:t>Асахдаа удаан.</a:t>
          </a:r>
          <a:endParaRPr lang="en-US"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mn-MN" sz="2000" kern="1200" dirty="0" smtClean="0">
              <a:latin typeface="Arial" pitchFamily="34" charset="0"/>
              <a:cs typeface="Arial" pitchFamily="34" charset="0"/>
            </a:rPr>
            <a:t>Шаталтаас нь эвгүй үнэр гардаг.</a:t>
          </a:r>
          <a:endParaRPr lang="en-US"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endParaRPr lang="en-US" sz="2000" kern="1200" dirty="0">
            <a:latin typeface="Arial" pitchFamily="34" charset="0"/>
            <a:cs typeface="Arial" pitchFamily="34" charset="0"/>
          </a:endParaRPr>
        </a:p>
      </dsp:txBody>
      <dsp:txXfrm>
        <a:off x="5246290" y="2149832"/>
        <a:ext cx="2983309" cy="214983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E5C1E9-B2EF-42B7-B07A-C3712E2DF08B}">
      <dsp:nvSpPr>
        <dsp:cNvPr id="0" name=""/>
        <dsp:cNvSpPr/>
      </dsp:nvSpPr>
      <dsp:spPr>
        <a:xfrm>
          <a:off x="0" y="0"/>
          <a:ext cx="4525963" cy="4525963"/>
        </a:xfrm>
        <a:prstGeom prst="pie">
          <a:avLst>
            <a:gd name="adj1" fmla="val 5400000"/>
            <a:gd name="adj2" fmla="val 16200000"/>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DAE5686-A273-461B-8F03-34550E18E68D}">
      <dsp:nvSpPr>
        <dsp:cNvPr id="0" name=""/>
        <dsp:cNvSpPr/>
      </dsp:nvSpPr>
      <dsp:spPr>
        <a:xfrm>
          <a:off x="2262981" y="0"/>
          <a:ext cx="5966618" cy="4525963"/>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mn-MN" sz="3500" kern="1200" dirty="0" smtClean="0">
              <a:latin typeface="Arial" pitchFamily="34" charset="0"/>
              <a:cs typeface="Arial" pitchFamily="34" charset="0"/>
            </a:rPr>
            <a:t>Давуу тал</a:t>
          </a:r>
          <a:endParaRPr lang="en-US" sz="3500" kern="1200" dirty="0">
            <a:latin typeface="Arial" pitchFamily="34" charset="0"/>
            <a:cs typeface="Arial" pitchFamily="34" charset="0"/>
          </a:endParaRPr>
        </a:p>
      </dsp:txBody>
      <dsp:txXfrm>
        <a:off x="2262981" y="0"/>
        <a:ext cx="2983309" cy="2149832"/>
      </dsp:txXfrm>
    </dsp:sp>
    <dsp:sp modelId="{C72A8B05-F84A-4D7A-AF6C-85C86787ACFA}">
      <dsp:nvSpPr>
        <dsp:cNvPr id="0" name=""/>
        <dsp:cNvSpPr/>
      </dsp:nvSpPr>
      <dsp:spPr>
        <a:xfrm>
          <a:off x="1188065" y="2149832"/>
          <a:ext cx="2149832" cy="2149832"/>
        </a:xfrm>
        <a:prstGeom prst="pie">
          <a:avLst>
            <a:gd name="adj1" fmla="val 5400000"/>
            <a:gd name="adj2" fmla="val 16200000"/>
          </a:avLst>
        </a:prstGeom>
        <a:solidFill>
          <a:schemeClr val="accent3">
            <a:hueOff val="-9491525"/>
            <a:satOff val="-6236"/>
            <a:lumOff val="-12157"/>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A5A2F07-932F-4514-97DD-369AB50CAB76}">
      <dsp:nvSpPr>
        <dsp:cNvPr id="0" name=""/>
        <dsp:cNvSpPr/>
      </dsp:nvSpPr>
      <dsp:spPr>
        <a:xfrm>
          <a:off x="2209818" y="2133601"/>
          <a:ext cx="5966618" cy="2149832"/>
        </a:xfrm>
        <a:prstGeom prst="rect">
          <a:avLst/>
        </a:prstGeom>
        <a:solidFill>
          <a:schemeClr val="lt1">
            <a:alpha val="90000"/>
            <a:hueOff val="0"/>
            <a:satOff val="0"/>
            <a:lumOff val="0"/>
            <a:alphaOff val="0"/>
          </a:schemeClr>
        </a:solidFill>
        <a:ln w="9525" cap="flat" cmpd="sng" algn="ctr">
          <a:solidFill>
            <a:schemeClr val="accent3">
              <a:hueOff val="-9491525"/>
              <a:satOff val="-6236"/>
              <a:lumOff val="-12157"/>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mn-MN" sz="3500" kern="1200" dirty="0" smtClean="0">
              <a:latin typeface="Arial" pitchFamily="34" charset="0"/>
              <a:cs typeface="Arial" pitchFamily="34" charset="0"/>
            </a:rPr>
            <a:t>Дутагдалтай тал</a:t>
          </a:r>
          <a:endParaRPr lang="en-US" sz="3500" kern="1200" dirty="0">
            <a:latin typeface="Arial" pitchFamily="34" charset="0"/>
            <a:cs typeface="Arial" pitchFamily="34" charset="0"/>
          </a:endParaRPr>
        </a:p>
      </dsp:txBody>
      <dsp:txXfrm>
        <a:off x="2209818" y="2133601"/>
        <a:ext cx="2983309" cy="2149832"/>
      </dsp:txXfrm>
    </dsp:sp>
    <dsp:sp modelId="{3DDF71F5-2E6A-4DBD-85F3-76A10650AD5B}">
      <dsp:nvSpPr>
        <dsp:cNvPr id="0" name=""/>
        <dsp:cNvSpPr/>
      </dsp:nvSpPr>
      <dsp:spPr>
        <a:xfrm>
          <a:off x="5246290" y="0"/>
          <a:ext cx="2983309" cy="2149832"/>
        </a:xfrm>
        <a:prstGeom prst="rect">
          <a:avLst/>
        </a:prstGeom>
        <a:noFill/>
        <a:ln w="9525" cap="flat" cmpd="sng" algn="ctr">
          <a:noFill/>
          <a:prstDash val="solid"/>
        </a:ln>
        <a:effectLst>
          <a:outerShdw blurRad="50800" dist="25400" dir="5400000" rotWithShape="0">
            <a:srgbClr val="000000">
              <a:alpha val="4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mn-MN" sz="1600" kern="1200" smtClean="0">
              <a:latin typeface="Arial" pitchFamily="34" charset="0"/>
              <a:cs typeface="Arial" pitchFamily="34" charset="0"/>
            </a:rPr>
            <a:t>Байхгүй</a:t>
          </a:r>
          <a:endParaRPr lang="en-US" sz="1600" kern="1200" dirty="0">
            <a:latin typeface="Arial" pitchFamily="34" charset="0"/>
            <a:cs typeface="Arial" pitchFamily="34" charset="0"/>
          </a:endParaRPr>
        </a:p>
      </dsp:txBody>
      <dsp:txXfrm>
        <a:off x="5246290" y="0"/>
        <a:ext cx="2983309" cy="2149832"/>
      </dsp:txXfrm>
    </dsp:sp>
    <dsp:sp modelId="{C1D3EF18-C5BF-4D0D-A27B-E971F6487EC2}">
      <dsp:nvSpPr>
        <dsp:cNvPr id="0" name=""/>
        <dsp:cNvSpPr/>
      </dsp:nvSpPr>
      <dsp:spPr>
        <a:xfrm>
          <a:off x="5246290" y="2149832"/>
          <a:ext cx="2983309" cy="2149832"/>
        </a:xfrm>
        <a:prstGeom prst="rect">
          <a:avLst/>
        </a:prstGeom>
        <a:noFill/>
        <a:ln w="9525" cap="flat" cmpd="sng" algn="ctr">
          <a:noFill/>
          <a:prstDash val="solid"/>
        </a:ln>
        <a:effectLst>
          <a:outerShdw blurRad="50800" dist="25400" dir="5400000" rotWithShape="0">
            <a:srgbClr val="000000">
              <a:alpha val="45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mn-MN" sz="1600" kern="1200" dirty="0" smtClean="0">
              <a:latin typeface="Arial" pitchFamily="34" charset="0"/>
              <a:cs typeface="Arial" pitchFamily="34" charset="0"/>
            </a:rPr>
            <a:t>Хэрэглэхэд тохиромжгүй /</a:t>
          </a:r>
          <a:r>
            <a:rPr lang="en-US" sz="1600" kern="1200" dirty="0" smtClean="0">
              <a:latin typeface="Arial" pitchFamily="34" charset="0"/>
              <a:cs typeface="Arial" pitchFamily="34" charset="0"/>
            </a:rPr>
            <a:t>7</a:t>
          </a:r>
          <a:r>
            <a:rPr lang="mn-MN" sz="1600" kern="1200" dirty="0" smtClean="0">
              <a:latin typeface="Arial" pitchFamily="34" charset="0"/>
              <a:cs typeface="Arial" pitchFamily="34" charset="0"/>
            </a:rPr>
            <a:t>2%/</a:t>
          </a:r>
          <a:endParaRPr lang="en-US" sz="1600"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mn-MN" sz="1600" kern="1200" dirty="0" smtClean="0">
              <a:latin typeface="Arial" pitchFamily="34" charset="0"/>
              <a:cs typeface="Arial" pitchFamily="34" charset="0"/>
            </a:rPr>
            <a:t>Шаталт муу, утаа, хөө тортог их ,илч муу. /100%</a:t>
          </a:r>
          <a:endParaRPr lang="en-US" sz="1600"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mn-MN" sz="1600" kern="1200" dirty="0" smtClean="0">
              <a:latin typeface="Arial" pitchFamily="34" charset="0"/>
              <a:cs typeface="Arial" pitchFamily="34" charset="0"/>
            </a:rPr>
            <a:t>Үнсний хэмжээ их /95%/</a:t>
          </a:r>
          <a:endParaRPr lang="en-US" sz="1600"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mn-MN" sz="1600" kern="1200" dirty="0" smtClean="0">
              <a:latin typeface="Arial" pitchFamily="34" charset="0"/>
              <a:cs typeface="Arial" pitchFamily="34" charset="0"/>
            </a:rPr>
            <a:t>Дулаанаа барьдаггүй,шатаж дуусахгүйгээр бутарч унадаг.</a:t>
          </a:r>
          <a:endParaRPr lang="en-US" sz="1600" kern="1200" dirty="0">
            <a:latin typeface="Arial" pitchFamily="34" charset="0"/>
            <a:cs typeface="Arial" pitchFamily="34" charset="0"/>
          </a:endParaRPr>
        </a:p>
      </dsp:txBody>
      <dsp:txXfrm>
        <a:off x="5246290" y="2149832"/>
        <a:ext cx="2983309" cy="214983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2712A4-3329-49C6-8902-FE693D674C5F}">
      <dsp:nvSpPr>
        <dsp:cNvPr id="0" name=""/>
        <dsp:cNvSpPr/>
      </dsp:nvSpPr>
      <dsp:spPr>
        <a:xfrm rot="5400000">
          <a:off x="-452481" y="431944"/>
          <a:ext cx="2839692" cy="1987784"/>
        </a:xfrm>
        <a:prstGeom prst="chevron">
          <a:avLst/>
        </a:prstGeom>
        <a:solidFill>
          <a:schemeClr val="tx2">
            <a:lumMod val="60000"/>
            <a:lumOff val="4000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mn-MN" sz="2000" kern="1200" dirty="0" smtClean="0">
              <a:solidFill>
                <a:schemeClr val="tx1"/>
              </a:solidFill>
              <a:latin typeface="Arial" pitchFamily="34" charset="0"/>
              <a:cs typeface="Arial" pitchFamily="34" charset="0"/>
            </a:rPr>
            <a:t>Түүхий нүүрс+ мод</a:t>
          </a:r>
          <a:endParaRPr lang="en-US" sz="2000" kern="1200" dirty="0">
            <a:solidFill>
              <a:schemeClr val="tx1"/>
            </a:solidFill>
            <a:latin typeface="Arial" pitchFamily="34" charset="0"/>
            <a:cs typeface="Arial" pitchFamily="34" charset="0"/>
          </a:endParaRPr>
        </a:p>
      </dsp:txBody>
      <dsp:txXfrm rot="5400000">
        <a:off x="-452481" y="431944"/>
        <a:ext cx="2839692" cy="1987784"/>
      </dsp:txXfrm>
    </dsp:sp>
    <dsp:sp modelId="{58407A19-D2F7-41A1-9D6F-0A9605C19D23}">
      <dsp:nvSpPr>
        <dsp:cNvPr id="0" name=""/>
        <dsp:cNvSpPr/>
      </dsp:nvSpPr>
      <dsp:spPr>
        <a:xfrm rot="5400000">
          <a:off x="4159264" y="-2251062"/>
          <a:ext cx="1845800" cy="6347926"/>
        </a:xfrm>
        <a:prstGeom prst="round2SameRect">
          <a:avLst/>
        </a:prstGeom>
        <a:no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mn-MN" sz="2000" kern="1200" dirty="0" smtClean="0">
              <a:latin typeface="Arial" pitchFamily="34" charset="0"/>
              <a:cs typeface="Arial" pitchFamily="34" charset="0"/>
            </a:rPr>
            <a:t>370 000</a:t>
          </a:r>
          <a:endParaRPr lang="en-US" sz="2000" kern="1200" dirty="0">
            <a:latin typeface="Arial" pitchFamily="34" charset="0"/>
            <a:cs typeface="Arial" pitchFamily="34" charset="0"/>
          </a:endParaRPr>
        </a:p>
      </dsp:txBody>
      <dsp:txXfrm rot="5400000">
        <a:off x="4159264" y="-2251062"/>
        <a:ext cx="1845800" cy="6347926"/>
      </dsp:txXfrm>
    </dsp:sp>
    <dsp:sp modelId="{6C9FD066-5C6D-42CF-88E9-210E28185EB1}">
      <dsp:nvSpPr>
        <dsp:cNvPr id="0" name=""/>
        <dsp:cNvSpPr/>
      </dsp:nvSpPr>
      <dsp:spPr>
        <a:xfrm rot="5400000">
          <a:off x="-452481" y="2990470"/>
          <a:ext cx="2839692" cy="1987784"/>
        </a:xfrm>
        <a:prstGeom prst="chevron">
          <a:avLst/>
        </a:prstGeom>
        <a:solidFill>
          <a:schemeClr val="tx2">
            <a:lumMod val="60000"/>
            <a:lumOff val="4000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mn-MN" sz="2000" kern="1200" dirty="0" smtClean="0">
              <a:solidFill>
                <a:schemeClr val="tx1"/>
              </a:solidFill>
              <a:latin typeface="Arial" pitchFamily="34" charset="0"/>
              <a:cs typeface="Arial" pitchFamily="34" charset="0"/>
            </a:rPr>
            <a:t>Сайжруулсан түлш /</a:t>
          </a:r>
          <a:r>
            <a:rPr lang="mn-MN" sz="1600" kern="1200" dirty="0" smtClean="0">
              <a:solidFill>
                <a:schemeClr val="tx1"/>
              </a:solidFill>
              <a:latin typeface="Arial" pitchFamily="34" charset="0"/>
              <a:cs typeface="Arial" pitchFamily="34" charset="0"/>
            </a:rPr>
            <a:t>Шарын гол энерго/+ </a:t>
          </a:r>
          <a:r>
            <a:rPr lang="mn-MN" sz="2000" kern="1200" dirty="0" smtClean="0">
              <a:solidFill>
                <a:schemeClr val="tx1"/>
              </a:solidFill>
              <a:latin typeface="Arial" pitchFamily="34" charset="0"/>
              <a:cs typeface="Arial" pitchFamily="34" charset="0"/>
            </a:rPr>
            <a:t>мод</a:t>
          </a:r>
          <a:endParaRPr lang="en-US" sz="2000" kern="1200" dirty="0">
            <a:solidFill>
              <a:schemeClr val="tx1"/>
            </a:solidFill>
            <a:latin typeface="Arial" pitchFamily="34" charset="0"/>
            <a:cs typeface="Arial" pitchFamily="34" charset="0"/>
          </a:endParaRPr>
        </a:p>
      </dsp:txBody>
      <dsp:txXfrm rot="5400000">
        <a:off x="-452481" y="2990470"/>
        <a:ext cx="2839692" cy="1987784"/>
      </dsp:txXfrm>
    </dsp:sp>
    <dsp:sp modelId="{2BA118FE-7D7D-49F0-8E79-C80FA2916643}">
      <dsp:nvSpPr>
        <dsp:cNvPr id="0" name=""/>
        <dsp:cNvSpPr/>
      </dsp:nvSpPr>
      <dsp:spPr>
        <a:xfrm rot="5400000">
          <a:off x="4159264" y="366509"/>
          <a:ext cx="1845800" cy="6241815"/>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mn-MN" sz="2000" kern="1200" dirty="0" smtClean="0">
              <a:latin typeface="Arial" pitchFamily="34" charset="0"/>
              <a:cs typeface="Arial" pitchFamily="34" charset="0"/>
            </a:rPr>
            <a:t>550 000</a:t>
          </a:r>
          <a:endParaRPr lang="en-US" sz="2000" kern="1200" dirty="0">
            <a:latin typeface="Arial" pitchFamily="34" charset="0"/>
            <a:cs typeface="Arial" pitchFamily="34" charset="0"/>
          </a:endParaRPr>
        </a:p>
        <a:p>
          <a:pPr marL="457200" lvl="2" indent="-228600" algn="l" defTabSz="889000">
            <a:lnSpc>
              <a:spcPct val="90000"/>
            </a:lnSpc>
            <a:spcBef>
              <a:spcPct val="0"/>
            </a:spcBef>
            <a:spcAft>
              <a:spcPct val="15000"/>
            </a:spcAft>
            <a:buChar char="••"/>
          </a:pPr>
          <a:endParaRPr lang="en-US" sz="2000"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endParaRPr lang="en-US" sz="2000" kern="1200" dirty="0">
            <a:latin typeface="Arial" pitchFamily="34" charset="0"/>
            <a:cs typeface="Arial" pitchFamily="34" charset="0"/>
          </a:endParaRPr>
        </a:p>
      </dsp:txBody>
      <dsp:txXfrm rot="5400000">
        <a:off x="4159264" y="366509"/>
        <a:ext cx="1845800" cy="6241815"/>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95740" y="0"/>
            <a:ext cx="3055937" cy="465138"/>
          </a:xfrm>
          <a:prstGeom prst="rect">
            <a:avLst/>
          </a:prstGeom>
        </p:spPr>
        <p:txBody>
          <a:bodyPr vert="horz" lIns="91440" tIns="45720" rIns="91440" bIns="45720" rtlCol="0"/>
          <a:lstStyle>
            <a:lvl1pPr algn="r">
              <a:defRPr sz="1200"/>
            </a:lvl1pPr>
          </a:lstStyle>
          <a:p>
            <a:fld id="{702765B5-B4FB-48CC-AE72-9700FC3A241A}" type="datetimeFigureOut">
              <a:rPr lang="en-US" smtClean="0"/>
              <a:pPr/>
              <a:t>3/5/2014</a:t>
            </a:fld>
            <a:endParaRPr lang="en-US"/>
          </a:p>
        </p:txBody>
      </p:sp>
      <p:sp>
        <p:nvSpPr>
          <p:cNvPr id="4" name="Footer Placeholder 3"/>
          <p:cNvSpPr>
            <a:spLocks noGrp="1"/>
          </p:cNvSpPr>
          <p:nvPr>
            <p:ph type="ftr" sz="quarter" idx="2"/>
          </p:nvPr>
        </p:nvSpPr>
        <p:spPr>
          <a:xfrm>
            <a:off x="0" y="8842376"/>
            <a:ext cx="30559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95740" y="8842376"/>
            <a:ext cx="3055937" cy="465138"/>
          </a:xfrm>
          <a:prstGeom prst="rect">
            <a:avLst/>
          </a:prstGeom>
        </p:spPr>
        <p:txBody>
          <a:bodyPr vert="horz" lIns="91440" tIns="45720" rIns="91440" bIns="45720" rtlCol="0" anchor="b"/>
          <a:lstStyle>
            <a:lvl1pPr algn="r">
              <a:defRPr sz="1200"/>
            </a:lvl1pPr>
          </a:lstStyle>
          <a:p>
            <a:fld id="{02E95D9C-3B73-467A-A06E-AAFD7734F48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95738" y="0"/>
            <a:ext cx="3055937" cy="465138"/>
          </a:xfrm>
          <a:prstGeom prst="rect">
            <a:avLst/>
          </a:prstGeom>
        </p:spPr>
        <p:txBody>
          <a:bodyPr vert="horz" lIns="91440" tIns="45720" rIns="91440" bIns="45720" rtlCol="0"/>
          <a:lstStyle>
            <a:lvl1pPr algn="r">
              <a:defRPr sz="1200"/>
            </a:lvl1pPr>
          </a:lstStyle>
          <a:p>
            <a:fld id="{511134A3-7238-4D9B-9525-32ADA57E211D}" type="datetimeFigureOut">
              <a:rPr lang="en-US" smtClean="0"/>
              <a:pPr/>
              <a:t>3/5/2014</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4850" y="4421188"/>
            <a:ext cx="5643563" cy="41894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559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95738" y="8842375"/>
            <a:ext cx="3055937" cy="465138"/>
          </a:xfrm>
          <a:prstGeom prst="rect">
            <a:avLst/>
          </a:prstGeom>
        </p:spPr>
        <p:txBody>
          <a:bodyPr vert="horz" lIns="91440" tIns="45720" rIns="91440" bIns="45720" rtlCol="0" anchor="b"/>
          <a:lstStyle>
            <a:lvl1pPr algn="r">
              <a:defRPr sz="1200"/>
            </a:lvl1pPr>
          </a:lstStyle>
          <a:p>
            <a:fld id="{FD7178CA-ACB2-48A2-A053-9CB0739DFC8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7178CA-ACB2-48A2-A053-9CB0739DFC80}"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4CF7330-CDA3-4824-AFEE-442D4E3C9244}" type="datetimeFigureOut">
              <a:rPr lang="en-US" smtClean="0"/>
              <a:pPr/>
              <a:t>3/5/2014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93BFD42-6A43-47D8-B2C6-057E80DA5ECD}"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CF7330-CDA3-4824-AFEE-442D4E3C9244}" type="datetimeFigureOut">
              <a:rPr lang="en-US" smtClean="0"/>
              <a:pPr/>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BFD42-6A43-47D8-B2C6-057E80DA5EC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93BFD42-6A43-47D8-B2C6-057E80DA5ECD}"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CF7330-CDA3-4824-AFEE-442D4E3C9244}" type="datetimeFigureOut">
              <a:rPr lang="en-US" smtClean="0"/>
              <a:pPr/>
              <a:t>3/5/2014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4CF7330-CDA3-4824-AFEE-442D4E3C9244}" type="datetimeFigureOut">
              <a:rPr lang="en-US" smtClean="0"/>
              <a:pPr/>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893BFD42-6A43-47D8-B2C6-057E80DA5ECD}"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D4CF7330-CDA3-4824-AFEE-442D4E3C9244}" type="datetimeFigureOut">
              <a:rPr lang="en-US" smtClean="0"/>
              <a:pPr/>
              <a:t>3/5/2014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93BFD42-6A43-47D8-B2C6-057E80DA5ECD}"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4CF7330-CDA3-4824-AFEE-442D4E3C9244}" type="datetimeFigureOut">
              <a:rPr lang="en-US" smtClean="0"/>
              <a:pPr/>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BFD42-6A43-47D8-B2C6-057E80DA5ECD}"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4CF7330-CDA3-4824-AFEE-442D4E3C9244}" type="datetimeFigureOut">
              <a:rPr lang="en-US" smtClean="0"/>
              <a:pPr/>
              <a:t>3/5/2014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93BFD42-6A43-47D8-B2C6-057E80DA5ECD}"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4CF7330-CDA3-4824-AFEE-442D4E3C9244}" type="datetimeFigureOut">
              <a:rPr lang="en-US" smtClean="0"/>
              <a:pPr/>
              <a:t>3/5/2014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893BFD42-6A43-47D8-B2C6-057E80DA5E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4CF7330-CDA3-4824-AFEE-442D4E3C9244}" type="datetimeFigureOut">
              <a:rPr lang="en-US" smtClean="0"/>
              <a:pPr/>
              <a:t>3/5/2014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93BFD42-6A43-47D8-B2C6-057E80DA5E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93BFD42-6A43-47D8-B2C6-057E80DA5ECD}"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4CF7330-CDA3-4824-AFEE-442D4E3C9244}" type="datetimeFigureOut">
              <a:rPr lang="en-US" smtClean="0"/>
              <a:pPr/>
              <a:t>3/5/2014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93BFD42-6A43-47D8-B2C6-057E80DA5ECD}"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4CF7330-CDA3-4824-AFEE-442D4E3C9244}" type="datetimeFigureOut">
              <a:rPr lang="en-US" smtClean="0"/>
              <a:pPr/>
              <a:t>3/5/2014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4CF7330-CDA3-4824-AFEE-442D4E3C9244}" type="datetimeFigureOut">
              <a:rPr lang="en-US" smtClean="0"/>
              <a:pPr/>
              <a:t>3/5/2014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93BFD42-6A43-47D8-B2C6-057E80DA5ECD}"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3.xml"/><Relationship Id="rId7" Type="http://schemas.openxmlformats.org/officeDocument/2006/relationships/image" Target="../media/image8.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0200" y="5486400"/>
            <a:ext cx="6248400" cy="609600"/>
          </a:xfrm>
        </p:spPr>
        <p:txBody>
          <a:bodyPr>
            <a:normAutofit lnSpcReduction="10000"/>
          </a:bodyPr>
          <a:lstStyle/>
          <a:p>
            <a:r>
              <a:rPr lang="mn-MN" sz="1600" dirty="0" smtClean="0">
                <a:solidFill>
                  <a:schemeClr val="tx1"/>
                </a:solidFill>
                <a:latin typeface="Arial" pitchFamily="34" charset="0"/>
                <a:cs typeface="Arial" pitchFamily="34" charset="0"/>
              </a:rPr>
              <a:t>Улаанбаатар хот</a:t>
            </a:r>
          </a:p>
          <a:p>
            <a:r>
              <a:rPr lang="mn-MN" sz="1600" dirty="0" smtClean="0">
                <a:solidFill>
                  <a:schemeClr val="tx1"/>
                </a:solidFill>
                <a:latin typeface="Arial" pitchFamily="34" charset="0"/>
                <a:cs typeface="Arial" pitchFamily="34" charset="0"/>
              </a:rPr>
              <a:t>2014.0</a:t>
            </a:r>
            <a:r>
              <a:rPr lang="en-US" sz="1600" dirty="0" smtClean="0">
                <a:solidFill>
                  <a:schemeClr val="tx1"/>
                </a:solidFill>
                <a:latin typeface="Arial" pitchFamily="34" charset="0"/>
                <a:cs typeface="Arial" pitchFamily="34" charset="0"/>
              </a:rPr>
              <a:t>3</a:t>
            </a:r>
            <a:r>
              <a:rPr lang="mn-MN" sz="1600" dirty="0" smtClean="0">
                <a:solidFill>
                  <a:schemeClr val="tx1"/>
                </a:solidFill>
                <a:latin typeface="Arial" pitchFamily="34" charset="0"/>
                <a:cs typeface="Arial" pitchFamily="34" charset="0"/>
              </a:rPr>
              <a:t>.</a:t>
            </a:r>
            <a:r>
              <a:rPr lang="en-US" sz="1600" dirty="0" smtClean="0">
                <a:solidFill>
                  <a:schemeClr val="tx1"/>
                </a:solidFill>
                <a:latin typeface="Arial" pitchFamily="34" charset="0"/>
                <a:cs typeface="Arial" pitchFamily="34" charset="0"/>
              </a:rPr>
              <a:t>03</a:t>
            </a:r>
            <a:endParaRPr lang="en-US" sz="1600" dirty="0">
              <a:solidFill>
                <a:schemeClr val="tx1"/>
              </a:solidFill>
              <a:latin typeface="Arial" pitchFamily="34" charset="0"/>
              <a:cs typeface="Arial" pitchFamily="34" charset="0"/>
            </a:endParaRPr>
          </a:p>
        </p:txBody>
      </p:sp>
      <p:sp>
        <p:nvSpPr>
          <p:cNvPr id="2" name="Title 1"/>
          <p:cNvSpPr>
            <a:spLocks noGrp="1"/>
          </p:cNvSpPr>
          <p:nvPr>
            <p:ph type="ctrTitle"/>
          </p:nvPr>
        </p:nvSpPr>
        <p:spPr>
          <a:xfrm>
            <a:off x="533400" y="914400"/>
            <a:ext cx="7924800" cy="2514600"/>
          </a:xfrm>
        </p:spPr>
        <p:txBody>
          <a:bodyPr>
            <a:normAutofit fontScale="90000"/>
          </a:bodyPr>
          <a:lstStyle/>
          <a:p>
            <a:pPr>
              <a:spcBef>
                <a:spcPts val="0"/>
              </a:spcBef>
            </a:pPr>
            <a:r>
              <a:rPr lang="mn-MN" b="1" dirty="0" smtClean="0">
                <a:solidFill>
                  <a:schemeClr val="tx1"/>
                </a:solidFill>
                <a:latin typeface="Arial" pitchFamily="34" charset="0"/>
                <a:cs typeface="Arial" pitchFamily="34" charset="0"/>
              </a:rPr>
              <a:t/>
            </a:r>
            <a:br>
              <a:rPr lang="mn-MN" b="1" dirty="0" smtClean="0">
                <a:solidFill>
                  <a:schemeClr val="tx1"/>
                </a:solidFill>
                <a:latin typeface="Arial" pitchFamily="34" charset="0"/>
                <a:cs typeface="Arial" pitchFamily="34" charset="0"/>
              </a:rPr>
            </a:br>
            <a:r>
              <a:rPr lang="mn-MN" b="1" dirty="0" smtClean="0">
                <a:solidFill>
                  <a:schemeClr val="tx1"/>
                </a:solidFill>
                <a:latin typeface="Arial" pitchFamily="34" charset="0"/>
                <a:cs typeface="Arial" pitchFamily="34" charset="0"/>
              </a:rPr>
              <a:t/>
            </a:r>
            <a:br>
              <a:rPr lang="mn-MN" b="1" dirty="0" smtClean="0">
                <a:solidFill>
                  <a:schemeClr val="tx1"/>
                </a:solidFill>
                <a:latin typeface="Arial" pitchFamily="34" charset="0"/>
                <a:cs typeface="Arial" pitchFamily="34" charset="0"/>
              </a:rPr>
            </a:br>
            <a:r>
              <a:rPr lang="mn-MN" b="1" dirty="0" smtClean="0">
                <a:solidFill>
                  <a:schemeClr val="tx1"/>
                </a:solidFill>
                <a:latin typeface="Arial" pitchFamily="34" charset="0"/>
                <a:cs typeface="Arial" pitchFamily="34" charset="0"/>
              </a:rPr>
              <a:t/>
            </a:r>
            <a:br>
              <a:rPr lang="mn-MN" b="1" dirty="0" smtClean="0">
                <a:solidFill>
                  <a:schemeClr val="tx1"/>
                </a:solidFill>
                <a:latin typeface="Arial" pitchFamily="34" charset="0"/>
                <a:cs typeface="Arial" pitchFamily="34" charset="0"/>
              </a:rPr>
            </a:br>
            <a:r>
              <a:rPr lang="mn-MN" b="1" dirty="0" smtClean="0">
                <a:solidFill>
                  <a:schemeClr val="tx1"/>
                </a:solidFill>
                <a:latin typeface="Arial" pitchFamily="34" charset="0"/>
                <a:cs typeface="Arial" pitchFamily="34" charset="0"/>
              </a:rPr>
              <a:t/>
            </a:r>
            <a:br>
              <a:rPr lang="mn-MN" b="1" dirty="0" smtClean="0">
                <a:solidFill>
                  <a:schemeClr val="tx1"/>
                </a:solidFill>
                <a:latin typeface="Arial" pitchFamily="34" charset="0"/>
                <a:cs typeface="Arial" pitchFamily="34" charset="0"/>
              </a:rPr>
            </a:br>
            <a:r>
              <a:rPr lang="mn-MN" b="1" dirty="0" smtClean="0">
                <a:solidFill>
                  <a:schemeClr val="tx1"/>
                </a:solidFill>
                <a:latin typeface="Arial" pitchFamily="34" charset="0"/>
                <a:cs typeface="Arial" pitchFamily="34" charset="0"/>
              </a:rPr>
              <a:t/>
            </a:r>
            <a:br>
              <a:rPr lang="mn-MN" b="1" dirty="0" smtClean="0">
                <a:solidFill>
                  <a:schemeClr val="tx1"/>
                </a:solidFill>
                <a:latin typeface="Arial" pitchFamily="34" charset="0"/>
                <a:cs typeface="Arial" pitchFamily="34" charset="0"/>
              </a:rPr>
            </a:br>
            <a:r>
              <a:rPr lang="mn-MN" b="1" dirty="0" smtClean="0">
                <a:solidFill>
                  <a:schemeClr val="tx1"/>
                </a:solidFill>
                <a:latin typeface="Arial" pitchFamily="34" charset="0"/>
                <a:cs typeface="Arial" pitchFamily="34" charset="0"/>
              </a:rPr>
              <a:t/>
            </a:r>
            <a:br>
              <a:rPr lang="mn-MN" b="1" dirty="0" smtClean="0">
                <a:solidFill>
                  <a:schemeClr val="tx1"/>
                </a:solidFill>
                <a:latin typeface="Arial" pitchFamily="34" charset="0"/>
                <a:cs typeface="Arial" pitchFamily="34" charset="0"/>
              </a:rPr>
            </a:br>
            <a:r>
              <a:rPr lang="mn-MN" b="1" dirty="0" smtClean="0">
                <a:solidFill>
                  <a:schemeClr val="tx1"/>
                </a:solidFill>
                <a:latin typeface="Arial" pitchFamily="34" charset="0"/>
                <a:cs typeface="Arial" pitchFamily="34" charset="0"/>
              </a:rPr>
              <a:t/>
            </a:r>
            <a:br>
              <a:rPr lang="mn-MN" b="1" dirty="0" smtClean="0">
                <a:solidFill>
                  <a:schemeClr val="tx1"/>
                </a:solidFill>
                <a:latin typeface="Arial" pitchFamily="34" charset="0"/>
                <a:cs typeface="Arial" pitchFamily="34" charset="0"/>
              </a:rPr>
            </a:br>
            <a:r>
              <a:rPr lang="mn-MN" b="1" dirty="0" smtClean="0">
                <a:solidFill>
                  <a:schemeClr val="tx1"/>
                </a:solidFill>
                <a:latin typeface="Arial" pitchFamily="34" charset="0"/>
                <a:cs typeface="Arial" pitchFamily="34" charset="0"/>
              </a:rPr>
              <a:t/>
            </a:r>
            <a:br>
              <a:rPr lang="mn-MN" b="1" dirty="0" smtClean="0">
                <a:solidFill>
                  <a:schemeClr val="tx1"/>
                </a:solidFill>
                <a:latin typeface="Arial" pitchFamily="34" charset="0"/>
                <a:cs typeface="Arial" pitchFamily="34" charset="0"/>
              </a:rPr>
            </a:br>
            <a:r>
              <a:rPr lang="mn-MN" b="1" dirty="0" smtClean="0">
                <a:solidFill>
                  <a:schemeClr val="tx1"/>
                </a:solidFill>
                <a:latin typeface="Arial" pitchFamily="34" charset="0"/>
                <a:cs typeface="Arial" pitchFamily="34" charset="0"/>
              </a:rPr>
              <a:t/>
            </a:r>
            <a:br>
              <a:rPr lang="mn-MN" b="1" dirty="0" smtClean="0">
                <a:solidFill>
                  <a:schemeClr val="tx1"/>
                </a:solidFill>
                <a:latin typeface="Arial" pitchFamily="34" charset="0"/>
                <a:cs typeface="Arial" pitchFamily="34" charset="0"/>
              </a:rPr>
            </a:br>
            <a:r>
              <a:rPr lang="mn-MN" b="1" dirty="0" smtClean="0">
                <a:solidFill>
                  <a:schemeClr val="tx1"/>
                </a:solidFill>
                <a:latin typeface="Arial" pitchFamily="34" charset="0"/>
                <a:cs typeface="Arial" pitchFamily="34" charset="0"/>
              </a:rPr>
              <a:t/>
            </a:r>
            <a:br>
              <a:rPr lang="mn-MN" b="1" dirty="0" smtClean="0">
                <a:solidFill>
                  <a:schemeClr val="tx1"/>
                </a:solidFill>
                <a:latin typeface="Arial" pitchFamily="34" charset="0"/>
                <a:cs typeface="Arial" pitchFamily="34" charset="0"/>
              </a:rPr>
            </a:br>
            <a:r>
              <a:rPr lang="mn-MN" b="1" dirty="0" smtClean="0">
                <a:solidFill>
                  <a:schemeClr val="tx1"/>
                </a:solidFill>
                <a:latin typeface="Arial" pitchFamily="34" charset="0"/>
                <a:cs typeface="Arial" pitchFamily="34" charset="0"/>
              </a:rPr>
              <a:t/>
            </a:r>
            <a:br>
              <a:rPr lang="mn-MN" b="1" dirty="0" smtClean="0">
                <a:solidFill>
                  <a:schemeClr val="tx1"/>
                </a:solidFill>
                <a:latin typeface="Arial" pitchFamily="34" charset="0"/>
                <a:cs typeface="Arial" pitchFamily="34" charset="0"/>
              </a:rPr>
            </a:br>
            <a:r>
              <a:rPr lang="mn-MN" b="1" dirty="0" smtClean="0">
                <a:solidFill>
                  <a:schemeClr val="tx1"/>
                </a:solidFill>
                <a:latin typeface="Arial" pitchFamily="34" charset="0"/>
                <a:cs typeface="Arial" pitchFamily="34" charset="0"/>
              </a:rPr>
              <a:t/>
            </a:r>
            <a:br>
              <a:rPr lang="mn-MN" b="1" dirty="0" smtClean="0">
                <a:solidFill>
                  <a:schemeClr val="tx1"/>
                </a:solidFill>
                <a:latin typeface="Arial" pitchFamily="34" charset="0"/>
                <a:cs typeface="Arial" pitchFamily="34" charset="0"/>
              </a:rPr>
            </a:br>
            <a:r>
              <a:rPr lang="mn-MN" b="1" dirty="0" smtClean="0">
                <a:solidFill>
                  <a:schemeClr val="tx1"/>
                </a:solidFill>
                <a:latin typeface="Arial" pitchFamily="34" charset="0"/>
                <a:cs typeface="Arial" pitchFamily="34" charset="0"/>
              </a:rPr>
              <a:t/>
            </a:r>
            <a:br>
              <a:rPr lang="mn-MN" b="1" dirty="0" smtClean="0">
                <a:solidFill>
                  <a:schemeClr val="tx1"/>
                </a:solidFill>
                <a:latin typeface="Arial" pitchFamily="34" charset="0"/>
                <a:cs typeface="Arial" pitchFamily="34" charset="0"/>
              </a:rPr>
            </a:br>
            <a:r>
              <a:rPr lang="mn-MN" b="1" dirty="0" smtClean="0">
                <a:solidFill>
                  <a:schemeClr val="tx1"/>
                </a:solidFill>
                <a:latin typeface="Arial" pitchFamily="34" charset="0"/>
                <a:cs typeface="Arial" pitchFamily="34" charset="0"/>
              </a:rPr>
              <a:t/>
            </a:r>
            <a:br>
              <a:rPr lang="mn-MN" b="1" dirty="0" smtClean="0">
                <a:solidFill>
                  <a:schemeClr val="tx1"/>
                </a:solidFill>
                <a:latin typeface="Arial" pitchFamily="34" charset="0"/>
                <a:cs typeface="Arial" pitchFamily="34" charset="0"/>
              </a:rPr>
            </a:br>
            <a:r>
              <a:rPr lang="mn-MN" b="1" dirty="0" smtClean="0">
                <a:solidFill>
                  <a:schemeClr val="tx1"/>
                </a:solidFill>
                <a:latin typeface="Arial" pitchFamily="34" charset="0"/>
                <a:cs typeface="Arial" pitchFamily="34" charset="0"/>
              </a:rPr>
              <a:t/>
            </a:r>
            <a:br>
              <a:rPr lang="mn-MN" b="1" dirty="0" smtClean="0">
                <a:solidFill>
                  <a:schemeClr val="tx1"/>
                </a:solidFill>
                <a:latin typeface="Arial" pitchFamily="34" charset="0"/>
                <a:cs typeface="Arial" pitchFamily="34" charset="0"/>
              </a:rPr>
            </a:br>
            <a:r>
              <a:rPr lang="mn-MN" b="1" dirty="0" smtClean="0">
                <a:solidFill>
                  <a:schemeClr val="tx1"/>
                </a:solidFill>
                <a:latin typeface="Arial" pitchFamily="34" charset="0"/>
                <a:cs typeface="Arial" pitchFamily="34" charset="0"/>
              </a:rPr>
              <a:t/>
            </a:r>
            <a:br>
              <a:rPr lang="mn-MN" b="1" dirty="0" smtClean="0">
                <a:solidFill>
                  <a:schemeClr val="tx1"/>
                </a:solidFill>
                <a:latin typeface="Arial" pitchFamily="34" charset="0"/>
                <a:cs typeface="Arial" pitchFamily="34" charset="0"/>
              </a:rPr>
            </a:br>
            <a:r>
              <a:rPr lang="mn-MN" b="1" dirty="0" smtClean="0">
                <a:solidFill>
                  <a:schemeClr val="tx1"/>
                </a:solidFill>
                <a:latin typeface="Arial" pitchFamily="34" charset="0"/>
                <a:cs typeface="Arial" pitchFamily="34" charset="0"/>
              </a:rPr>
              <a:t/>
            </a:r>
            <a:br>
              <a:rPr lang="mn-MN" b="1" dirty="0" smtClean="0">
                <a:solidFill>
                  <a:schemeClr val="tx1"/>
                </a:solidFill>
                <a:latin typeface="Arial" pitchFamily="34" charset="0"/>
                <a:cs typeface="Arial" pitchFamily="34" charset="0"/>
              </a:rPr>
            </a:br>
            <a:r>
              <a:rPr lang="mn-MN" b="1" dirty="0" smtClean="0">
                <a:solidFill>
                  <a:schemeClr val="tx1"/>
                </a:solidFill>
                <a:latin typeface="Arial" pitchFamily="34" charset="0"/>
                <a:cs typeface="Arial" pitchFamily="34" charset="0"/>
              </a:rPr>
              <a:t/>
            </a:r>
            <a:br>
              <a:rPr lang="mn-MN" b="1" dirty="0" smtClean="0">
                <a:solidFill>
                  <a:schemeClr val="tx1"/>
                </a:solidFill>
                <a:latin typeface="Arial" pitchFamily="34" charset="0"/>
                <a:cs typeface="Arial" pitchFamily="34" charset="0"/>
              </a:rPr>
            </a:br>
            <a:r>
              <a:rPr lang="mn-MN" b="1" dirty="0" smtClean="0">
                <a:solidFill>
                  <a:schemeClr val="tx1"/>
                </a:solidFill>
                <a:latin typeface="Arial" pitchFamily="34" charset="0"/>
                <a:cs typeface="Arial" pitchFamily="34" charset="0"/>
              </a:rPr>
              <a:t/>
            </a:r>
            <a:br>
              <a:rPr lang="mn-MN" b="1" dirty="0" smtClean="0">
                <a:solidFill>
                  <a:schemeClr val="tx1"/>
                </a:solidFill>
                <a:latin typeface="Arial" pitchFamily="34" charset="0"/>
                <a:cs typeface="Arial" pitchFamily="34" charset="0"/>
              </a:rPr>
            </a:br>
            <a:r>
              <a:rPr lang="mn-MN" b="1" dirty="0" smtClean="0">
                <a:solidFill>
                  <a:schemeClr val="tx1"/>
                </a:solidFill>
                <a:latin typeface="Arial" pitchFamily="34" charset="0"/>
                <a:cs typeface="Arial" pitchFamily="34" charset="0"/>
              </a:rPr>
              <a:t/>
            </a:r>
            <a:br>
              <a:rPr lang="mn-MN" b="1" dirty="0" smtClean="0">
                <a:solidFill>
                  <a:schemeClr val="tx1"/>
                </a:solidFill>
                <a:latin typeface="Arial" pitchFamily="34" charset="0"/>
                <a:cs typeface="Arial" pitchFamily="34" charset="0"/>
              </a:rPr>
            </a:br>
            <a:r>
              <a:rPr lang="mn-MN" b="1" dirty="0" smtClean="0">
                <a:solidFill>
                  <a:schemeClr val="tx1"/>
                </a:solidFill>
                <a:latin typeface="Arial" pitchFamily="34" charset="0"/>
                <a:cs typeface="Arial" pitchFamily="34" charset="0"/>
              </a:rPr>
              <a:t/>
            </a:r>
            <a:br>
              <a:rPr lang="mn-MN" b="1" dirty="0" smtClean="0">
                <a:solidFill>
                  <a:schemeClr val="tx1"/>
                </a:solidFill>
                <a:latin typeface="Arial" pitchFamily="34" charset="0"/>
                <a:cs typeface="Arial" pitchFamily="34" charset="0"/>
              </a:rPr>
            </a:br>
            <a:r>
              <a:rPr lang="mn-MN" b="1" dirty="0" smtClean="0">
                <a:solidFill>
                  <a:schemeClr val="tx1"/>
                </a:solidFill>
                <a:latin typeface="Arial" pitchFamily="34" charset="0"/>
                <a:cs typeface="Arial" pitchFamily="34" charset="0"/>
              </a:rPr>
              <a:t/>
            </a:r>
            <a:br>
              <a:rPr lang="mn-MN" b="1" dirty="0" smtClean="0">
                <a:solidFill>
                  <a:schemeClr val="tx1"/>
                </a:solidFill>
                <a:latin typeface="Arial" pitchFamily="34" charset="0"/>
                <a:cs typeface="Arial" pitchFamily="34" charset="0"/>
              </a:rPr>
            </a:br>
            <a:r>
              <a:rPr lang="mn-MN" sz="4400" b="1" dirty="0" smtClean="0">
                <a:latin typeface="Arial" pitchFamily="34" charset="0"/>
                <a:cs typeface="Arial" pitchFamily="34" charset="0"/>
              </a:rPr>
              <a:t/>
            </a:r>
            <a:br>
              <a:rPr lang="mn-MN" sz="4400" b="1" dirty="0" smtClean="0">
                <a:latin typeface="Arial" pitchFamily="34" charset="0"/>
                <a:cs typeface="Arial" pitchFamily="34" charset="0"/>
              </a:rPr>
            </a:br>
            <a:r>
              <a:rPr lang="mn-MN" sz="4400" b="1" dirty="0" smtClean="0">
                <a:latin typeface="Arial" pitchFamily="34" charset="0"/>
                <a:cs typeface="Arial" pitchFamily="34" charset="0"/>
              </a:rPr>
              <a:t/>
            </a:r>
            <a:br>
              <a:rPr lang="mn-MN" sz="4400" b="1" dirty="0" smtClean="0">
                <a:latin typeface="Arial" pitchFamily="34" charset="0"/>
                <a:cs typeface="Arial" pitchFamily="34" charset="0"/>
              </a:rPr>
            </a:br>
            <a:r>
              <a:rPr lang="mn-MN" sz="4400" b="1" dirty="0" smtClean="0">
                <a:latin typeface="Arial" pitchFamily="34" charset="0"/>
                <a:cs typeface="Arial" pitchFamily="34" charset="0"/>
              </a:rPr>
              <a:t/>
            </a:r>
            <a:br>
              <a:rPr lang="mn-MN" sz="4400" b="1" dirty="0" smtClean="0">
                <a:latin typeface="Arial" pitchFamily="34" charset="0"/>
                <a:cs typeface="Arial" pitchFamily="34" charset="0"/>
              </a:rPr>
            </a:br>
            <a:r>
              <a:rPr lang="mn-MN" sz="4400" b="1" dirty="0" smtClean="0">
                <a:latin typeface="Arial" pitchFamily="34" charset="0"/>
                <a:cs typeface="Arial" pitchFamily="34" charset="0"/>
              </a:rPr>
              <a:t/>
            </a:r>
            <a:br>
              <a:rPr lang="mn-MN" sz="4400" b="1" dirty="0" smtClean="0">
                <a:latin typeface="Arial" pitchFamily="34" charset="0"/>
                <a:cs typeface="Arial" pitchFamily="34" charset="0"/>
              </a:rPr>
            </a:br>
            <a:r>
              <a:rPr lang="mn-MN" sz="4400" b="1" dirty="0" smtClean="0">
                <a:latin typeface="Arial" pitchFamily="34" charset="0"/>
                <a:cs typeface="Arial" pitchFamily="34" charset="0"/>
              </a:rPr>
              <a:t/>
            </a:r>
            <a:br>
              <a:rPr lang="mn-MN" sz="4400" b="1" dirty="0" smtClean="0">
                <a:latin typeface="Arial" pitchFamily="34" charset="0"/>
                <a:cs typeface="Arial" pitchFamily="34" charset="0"/>
              </a:rPr>
            </a:br>
            <a:r>
              <a:rPr lang="mn-MN" b="1" dirty="0" smtClean="0">
                <a:solidFill>
                  <a:schemeClr val="tx1"/>
                </a:solidFill>
                <a:latin typeface="Arial" pitchFamily="34" charset="0"/>
                <a:cs typeface="Arial" pitchFamily="34" charset="0"/>
              </a:rPr>
              <a:t/>
            </a:r>
            <a:br>
              <a:rPr lang="mn-MN" b="1" dirty="0" smtClean="0">
                <a:solidFill>
                  <a:schemeClr val="tx1"/>
                </a:solidFill>
                <a:latin typeface="Arial" pitchFamily="34" charset="0"/>
                <a:cs typeface="Arial" pitchFamily="34" charset="0"/>
              </a:rPr>
            </a:br>
            <a:r>
              <a:rPr lang="mn-MN" b="1" dirty="0" smtClean="0">
                <a:solidFill>
                  <a:schemeClr val="tx1"/>
                </a:solidFill>
                <a:latin typeface="Arial" pitchFamily="34" charset="0"/>
                <a:cs typeface="Arial" pitchFamily="34" charset="0"/>
              </a:rPr>
              <a:t/>
            </a:r>
            <a:br>
              <a:rPr lang="mn-MN" b="1" dirty="0" smtClean="0">
                <a:solidFill>
                  <a:schemeClr val="tx1"/>
                </a:solidFill>
                <a:latin typeface="Arial" pitchFamily="34" charset="0"/>
                <a:cs typeface="Arial" pitchFamily="34" charset="0"/>
              </a:rPr>
            </a:br>
            <a:r>
              <a:rPr lang="mn-MN" b="1" dirty="0" smtClean="0">
                <a:solidFill>
                  <a:schemeClr val="tx1"/>
                </a:solidFill>
                <a:latin typeface="Arial" pitchFamily="34" charset="0"/>
                <a:cs typeface="Arial" pitchFamily="34" charset="0"/>
              </a:rPr>
              <a:t> </a:t>
            </a:r>
            <a:br>
              <a:rPr lang="mn-MN" b="1" dirty="0" smtClean="0">
                <a:solidFill>
                  <a:schemeClr val="tx1"/>
                </a:solidFill>
                <a:latin typeface="Arial" pitchFamily="34" charset="0"/>
                <a:cs typeface="Arial" pitchFamily="34" charset="0"/>
              </a:rPr>
            </a:br>
            <a:r>
              <a:rPr lang="mn-MN" b="1" dirty="0" smtClean="0">
                <a:solidFill>
                  <a:schemeClr val="tx1"/>
                </a:solidFill>
                <a:latin typeface="Arial" pitchFamily="34" charset="0"/>
                <a:cs typeface="Arial" pitchFamily="34" charset="0"/>
              </a:rPr>
              <a:t/>
            </a:r>
            <a:br>
              <a:rPr lang="mn-MN" b="1" dirty="0" smtClean="0">
                <a:solidFill>
                  <a:schemeClr val="tx1"/>
                </a:solidFill>
                <a:latin typeface="Arial" pitchFamily="34" charset="0"/>
                <a:cs typeface="Arial" pitchFamily="34" charset="0"/>
              </a:rPr>
            </a:br>
            <a:r>
              <a:rPr lang="mn-MN" b="1" dirty="0" smtClean="0">
                <a:solidFill>
                  <a:schemeClr val="tx1"/>
                </a:solidFill>
                <a:latin typeface="Arial" pitchFamily="34" charset="0"/>
                <a:cs typeface="Arial" pitchFamily="34" charset="0"/>
              </a:rPr>
              <a:t/>
            </a:r>
            <a:br>
              <a:rPr lang="mn-MN" b="1" dirty="0" smtClean="0">
                <a:solidFill>
                  <a:schemeClr val="tx1"/>
                </a:solidFill>
                <a:latin typeface="Arial" pitchFamily="34" charset="0"/>
                <a:cs typeface="Arial" pitchFamily="34" charset="0"/>
              </a:rPr>
            </a:br>
            <a:r>
              <a:rPr lang="mn-MN" b="1" dirty="0" smtClean="0">
                <a:solidFill>
                  <a:schemeClr val="tx1"/>
                </a:solidFill>
                <a:latin typeface="Arial" pitchFamily="34" charset="0"/>
                <a:cs typeface="Arial" pitchFamily="34" charset="0"/>
              </a:rPr>
              <a:t/>
            </a:r>
            <a:br>
              <a:rPr lang="mn-MN" b="1" dirty="0" smtClean="0">
                <a:solidFill>
                  <a:schemeClr val="tx1"/>
                </a:solidFill>
                <a:latin typeface="Arial" pitchFamily="34" charset="0"/>
                <a:cs typeface="Arial" pitchFamily="34" charset="0"/>
              </a:rPr>
            </a:br>
            <a:r>
              <a:rPr lang="mn-MN" b="1" dirty="0" smtClean="0">
                <a:solidFill>
                  <a:schemeClr val="tx1"/>
                </a:solidFill>
                <a:latin typeface="Arial" pitchFamily="34" charset="0"/>
                <a:cs typeface="Arial" pitchFamily="34" charset="0"/>
              </a:rPr>
              <a:t/>
            </a:r>
            <a:br>
              <a:rPr lang="mn-MN" b="1" dirty="0" smtClean="0">
                <a:solidFill>
                  <a:schemeClr val="tx1"/>
                </a:solidFill>
                <a:latin typeface="Arial" pitchFamily="34" charset="0"/>
                <a:cs typeface="Arial" pitchFamily="34" charset="0"/>
              </a:rPr>
            </a:br>
            <a:r>
              <a:rPr lang="mn-MN" b="1" dirty="0" smtClean="0">
                <a:solidFill>
                  <a:schemeClr val="tx1"/>
                </a:solidFill>
                <a:latin typeface="Arial" pitchFamily="34" charset="0"/>
                <a:cs typeface="Arial" pitchFamily="34" charset="0"/>
              </a:rPr>
              <a:t>Сайжруулсан түлшний хэрэглээний судалгааны үр дүнгийн танилцуулга</a:t>
            </a:r>
            <a:br>
              <a:rPr lang="mn-MN" b="1" dirty="0" smtClean="0">
                <a:solidFill>
                  <a:schemeClr val="tx1"/>
                </a:solidFill>
                <a:latin typeface="Arial" pitchFamily="34" charset="0"/>
                <a:cs typeface="Arial" pitchFamily="34" charset="0"/>
              </a:rPr>
            </a:br>
            <a:r>
              <a:rPr lang="en-US" sz="3100" b="1" dirty="0" smtClean="0">
                <a:latin typeface="Arial" pitchFamily="34" charset="0"/>
                <a:cs typeface="Arial" pitchFamily="34" charset="0"/>
              </a:rPr>
              <a:t> </a:t>
            </a:r>
            <a:r>
              <a:rPr lang="mn-MN" sz="3100" b="1" dirty="0" smtClean="0">
                <a:latin typeface="Arial" pitchFamily="34" charset="0"/>
                <a:cs typeface="Arial" pitchFamily="34" charset="0"/>
              </a:rPr>
              <a:t/>
            </a:r>
            <a:br>
              <a:rPr lang="mn-MN" sz="3100" b="1" dirty="0" smtClean="0">
                <a:latin typeface="Arial" pitchFamily="34" charset="0"/>
                <a:cs typeface="Arial" pitchFamily="34" charset="0"/>
              </a:rPr>
            </a:br>
            <a:r>
              <a:rPr lang="en-US" sz="3100" b="1" dirty="0" smtClean="0">
                <a:solidFill>
                  <a:schemeClr val="tx1"/>
                </a:solidFill>
                <a:latin typeface="Arial" pitchFamily="34" charset="0"/>
                <a:cs typeface="Arial" pitchFamily="34" charset="0"/>
              </a:rPr>
              <a:t>/</a:t>
            </a:r>
            <a:r>
              <a:rPr lang="mn-MN" sz="3100" b="1" dirty="0" smtClean="0">
                <a:solidFill>
                  <a:schemeClr val="tx1"/>
                </a:solidFill>
                <a:latin typeface="Arial" pitchFamily="34" charset="0"/>
                <a:cs typeface="Arial" pitchFamily="34" charset="0"/>
              </a:rPr>
              <a:t>Ажлын хэсэг/ </a:t>
            </a:r>
            <a:r>
              <a:rPr lang="mn-MN" b="1" dirty="0" smtClean="0">
                <a:solidFill>
                  <a:schemeClr val="tx1"/>
                </a:solidFill>
                <a:latin typeface="Arial" pitchFamily="34" charset="0"/>
                <a:cs typeface="Arial" pitchFamily="34" charset="0"/>
              </a:rPr>
              <a:t/>
            </a:r>
            <a:br>
              <a:rPr lang="mn-MN" b="1" dirty="0" smtClean="0">
                <a:solidFill>
                  <a:schemeClr val="tx1"/>
                </a:solidFill>
                <a:latin typeface="Arial" pitchFamily="34" charset="0"/>
                <a:cs typeface="Arial" pitchFamily="34" charset="0"/>
              </a:rPr>
            </a:br>
            <a:endParaRPr lang="en-US" sz="1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534400" cy="2514600"/>
          </a:xfrm>
        </p:spPr>
        <p:txBody>
          <a:bodyPr>
            <a:normAutofit fontScale="90000"/>
          </a:bodyPr>
          <a:lstStyle/>
          <a:p>
            <a:r>
              <a:rPr lang="mn-MN" sz="4000" b="1" dirty="0" smtClean="0">
                <a:solidFill>
                  <a:schemeClr val="tx1"/>
                </a:solidFill>
                <a:latin typeface="Arial" pitchFamily="34" charset="0"/>
                <a:cs typeface="Arial" pitchFamily="34" charset="0"/>
              </a:rPr>
              <a:t>3.Суурь судалгаа болон туршилтын ажлын харьцуулалтын дүн болон эдийн засгийн үр ашигтай эсэх</a:t>
            </a:r>
            <a:endParaRPr lang="en-US" sz="4000" b="1"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6248400" y="1752600"/>
            <a:ext cx="2590800" cy="2514600"/>
          </a:xfrm>
          <a:prstGeom prst="rect">
            <a:avLst/>
          </a:prstGeom>
        </p:spPr>
        <p:txBody>
          <a:bodyPr vert="horz" lIns="91440" tIns="45720" rIns="91440" bIns="45720" rtlCol="0">
            <a:noAutofit/>
          </a:bodyPr>
          <a:lstStyle/>
          <a:p>
            <a:pPr marL="342900" lvl="0" indent="-342900" algn="just">
              <a:spcBef>
                <a:spcPct val="20000"/>
              </a:spcBef>
            </a:pPr>
            <a:r>
              <a:rPr lang="mn-MN" sz="1400" dirty="0" smtClean="0">
                <a:latin typeface="Arial" pitchFamily="34" charset="0"/>
                <a:cs typeface="Arial" pitchFamily="34" charset="0"/>
              </a:rPr>
              <a:t>	Судалгаанд хамрагдсан өрхүүдээс авсан суурь судалгааны дагуу өрхийн түүхий нүүрсний хэрэглээг туршилтын явцад хэрэглэсэн сайжруулсан түлшний хэмжээтэй харьцуулж үзэхэд:</a:t>
            </a:r>
          </a:p>
          <a:p>
            <a:pPr marL="342900" lvl="0" indent="-342900" algn="just">
              <a:spcBef>
                <a:spcPct val="20000"/>
              </a:spcBef>
            </a:pPr>
            <a:r>
              <a:rPr lang="mn-MN" sz="1400" dirty="0" smtClean="0">
                <a:latin typeface="Arial" pitchFamily="34" charset="0"/>
                <a:cs typeface="Arial" pitchFamily="34" charset="0"/>
              </a:rPr>
              <a:t>	</a:t>
            </a:r>
          </a:p>
          <a:p>
            <a:pPr marL="342900" lvl="0" indent="-342900" algn="just">
              <a:spcBef>
                <a:spcPct val="20000"/>
              </a:spcBef>
            </a:pPr>
            <a:endParaRPr lang="mn-MN" sz="1400" dirty="0" smtClean="0">
              <a:latin typeface="Arial" pitchFamily="34" charset="0"/>
              <a:cs typeface="Arial" pitchFamily="34" charset="0"/>
            </a:endParaRPr>
          </a:p>
          <a:p>
            <a:pPr marL="342900" lvl="0" indent="-342900" algn="just">
              <a:spcBef>
                <a:spcPct val="20000"/>
              </a:spcBef>
            </a:pPr>
            <a:r>
              <a:rPr lang="mn-MN" sz="1400" dirty="0" smtClean="0">
                <a:latin typeface="Arial" pitchFamily="34" charset="0"/>
                <a:cs typeface="Arial" pitchFamily="34" charset="0"/>
              </a:rPr>
              <a:t>  </a:t>
            </a:r>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graphicFrame>
        <p:nvGraphicFramePr>
          <p:cNvPr id="8" name="Content Placeholder 6"/>
          <p:cNvGraphicFramePr>
            <a:graphicFrameLocks noGrp="1"/>
          </p:cNvGraphicFramePr>
          <p:nvPr>
            <p:ph sz="quarter" idx="1"/>
          </p:nvPr>
        </p:nvGraphicFramePr>
        <p:xfrm>
          <a:off x="533400" y="228600"/>
          <a:ext cx="60198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381000" y="5105400"/>
            <a:ext cx="8305800" cy="1255728"/>
          </a:xfrm>
          <a:prstGeom prst="rect">
            <a:avLst/>
          </a:prstGeom>
        </p:spPr>
        <p:txBody>
          <a:bodyPr wrap="square">
            <a:spAutoFit/>
          </a:bodyPr>
          <a:lstStyle/>
          <a:p>
            <a:pPr marL="342900" lvl="0" indent="-342900" algn="just">
              <a:spcBef>
                <a:spcPct val="20000"/>
              </a:spcBef>
            </a:pPr>
            <a:r>
              <a:rPr lang="mn-MN" sz="1400" dirty="0" smtClean="0">
                <a:latin typeface="Arial" pitchFamily="34" charset="0"/>
                <a:cs typeface="Arial" pitchFamily="34" charset="0"/>
              </a:rPr>
              <a:t>	Сайжруулсан түлшний хэрэглээ нь түүхий нүүрснийхээс 0.8-1.6 дахин их байна.</a:t>
            </a:r>
          </a:p>
          <a:p>
            <a:pPr marL="342900" lvl="0" indent="-342900" algn="just">
              <a:spcBef>
                <a:spcPct val="20000"/>
              </a:spcBef>
            </a:pPr>
            <a:r>
              <a:rPr lang="mn-MN" sz="1400" dirty="0" smtClean="0">
                <a:latin typeface="Arial" pitchFamily="34" charset="0"/>
                <a:cs typeface="Arial" pitchFamily="34" charset="0"/>
              </a:rPr>
              <a:t>	/1 өрх хоногт дунджаар “Баялаг Эрдэнэ цом” ХХК-ийн сайжруулсан түлшнээс 27,5 кг-ийг,  халаалтын улиралд дунджаар 6,6 тн-г түлэхээр байна.</a:t>
            </a:r>
          </a:p>
          <a:p>
            <a:pPr marL="342900" lvl="0" indent="-342900" algn="just">
              <a:spcBef>
                <a:spcPct val="20000"/>
              </a:spcBef>
            </a:pPr>
            <a:r>
              <a:rPr lang="mn-MN" sz="1400" dirty="0" smtClean="0">
                <a:latin typeface="Arial" pitchFamily="34" charset="0"/>
                <a:cs typeface="Arial" pitchFamily="34" charset="0"/>
              </a:rPr>
              <a:t>	Харин “Шарын гол энерго” ХХК-ийн сайжруулсан түлшнээс хоногт дунджаар 23 кг, халаалтын улиралд дунджаар 5,5 тн-ийг түлэхээр байна./</a:t>
            </a:r>
            <a:endParaRPr lang="en-US" sz="1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228600" y="4724400"/>
            <a:ext cx="8610600" cy="1981200"/>
          </a:xfrm>
          <a:prstGeom prst="rect">
            <a:avLst/>
          </a:prstGeom>
        </p:spPr>
        <p:txBody>
          <a:bodyPr vert="horz" lIns="91440" tIns="45720" rIns="91440" bIns="45720" rtlCol="0">
            <a:noAutofit/>
          </a:bodyPr>
          <a:lstStyle/>
          <a:p>
            <a:pPr marL="342900" lvl="0" indent="-342900" algn="just">
              <a:spcBef>
                <a:spcPct val="20000"/>
              </a:spcBef>
            </a:pPr>
            <a:r>
              <a:rPr lang="mn-MN" sz="1400" dirty="0" smtClean="0">
                <a:latin typeface="Arial" pitchFamily="34" charset="0"/>
                <a:cs typeface="Arial" pitchFamily="34" charset="0"/>
              </a:rPr>
              <a:t>	Түүхий нүүрс хэрэглэдэг үед зарцуулагдах модны хэмжээг сайжруулсан түлш хэрэглэх үеийнхтэй харьцуулж үзэхэд:</a:t>
            </a:r>
          </a:p>
          <a:p>
            <a:pPr marL="342900" lvl="0" indent="-342900" algn="just">
              <a:spcBef>
                <a:spcPct val="20000"/>
              </a:spcBef>
            </a:pPr>
            <a:r>
              <a:rPr lang="mn-MN" sz="1400" dirty="0" smtClean="0">
                <a:latin typeface="Arial" pitchFamily="34" charset="0"/>
                <a:cs typeface="Arial" pitchFamily="34" charset="0"/>
              </a:rPr>
              <a:t>		- Баялаг Эрдэнэ цом /0.7 дахин бага/</a:t>
            </a:r>
          </a:p>
          <a:p>
            <a:pPr marL="342900" lvl="0" indent="-342900" algn="just">
              <a:spcBef>
                <a:spcPct val="20000"/>
              </a:spcBef>
            </a:pPr>
            <a:r>
              <a:rPr lang="mn-MN" sz="1400" dirty="0" smtClean="0">
                <a:latin typeface="Arial" pitchFamily="34" charset="0"/>
                <a:cs typeface="Arial" pitchFamily="34" charset="0"/>
              </a:rPr>
              <a:t>		- Шарын гол энерго /1.5  дахин их/ байна.   </a:t>
            </a:r>
          </a:p>
          <a:p>
            <a:pPr marL="342900" lvl="0" indent="-342900" algn="just">
              <a:spcBef>
                <a:spcPct val="20000"/>
              </a:spcBef>
            </a:pPr>
            <a:r>
              <a:rPr lang="mn-MN" sz="1400" dirty="0" smtClean="0">
                <a:latin typeface="Arial" pitchFamily="34" charset="0"/>
                <a:cs typeface="Arial" pitchFamily="34" charset="0"/>
              </a:rPr>
              <a:t>      “Баялаг Эрдэнэ цом” ХХК-ийн сайжруулсан түлшийг хэрэглэж буй өрх өдөрт дунджаар 1,3 кг, жилд дунджаар 312 кг модыг түлэхээр байна.</a:t>
            </a:r>
          </a:p>
          <a:p>
            <a:pPr marL="342900" lvl="0" indent="-342900" algn="just">
              <a:spcBef>
                <a:spcPct val="20000"/>
              </a:spcBef>
            </a:pPr>
            <a:r>
              <a:rPr lang="mn-MN" sz="1400" dirty="0" smtClean="0">
                <a:latin typeface="Arial" pitchFamily="34" charset="0"/>
                <a:cs typeface="Arial" pitchFamily="34" charset="0"/>
              </a:rPr>
              <a:t>	Харин “Шарын гол энерго” ХХК-ийн сайжруулсан түлш хэрэглэж буй өрх өдөрт дунджаар 2,6 кг, жилд 625 кг мод түлэхээр байна./</a:t>
            </a:r>
            <a:endParaRPr lang="en-US" sz="1400" dirty="0" smtClean="0">
              <a:latin typeface="Arial" pitchFamily="34" charset="0"/>
              <a:cs typeface="Arial" pitchFamily="34" charset="0"/>
            </a:endParaRPr>
          </a:p>
          <a:p>
            <a:pPr marL="342900" lvl="0" indent="-342900" algn="just">
              <a:spcBef>
                <a:spcPct val="20000"/>
              </a:spcBef>
            </a:pPr>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graphicFrame>
        <p:nvGraphicFramePr>
          <p:cNvPr id="5" name="Content Placeholder 4"/>
          <p:cNvGraphicFramePr>
            <a:graphicFrameLocks noGrp="1"/>
          </p:cNvGraphicFramePr>
          <p:nvPr>
            <p:ph sz="quarter" idx="1"/>
          </p:nvPr>
        </p:nvGraphicFramePr>
        <p:xfrm>
          <a:off x="457200" y="304801"/>
          <a:ext cx="8229600" cy="4495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457200" y="304800"/>
          <a:ext cx="4114800" cy="4343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nvGraphicFramePr>
        <p:xfrm>
          <a:off x="4343400" y="304800"/>
          <a:ext cx="45720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5" name="Subtitle 2"/>
          <p:cNvSpPr txBox="1">
            <a:spLocks/>
          </p:cNvSpPr>
          <p:nvPr/>
        </p:nvSpPr>
        <p:spPr>
          <a:xfrm>
            <a:off x="228600" y="4724400"/>
            <a:ext cx="8305800" cy="1371600"/>
          </a:xfrm>
          <a:prstGeom prst="rect">
            <a:avLst/>
          </a:prstGeom>
        </p:spPr>
        <p:txBody>
          <a:bodyPr vert="horz" lIns="91440" tIns="45720" rIns="91440" bIns="45720" rtlCol="0">
            <a:noAutofit/>
          </a:bodyPr>
          <a:lstStyle/>
          <a:p>
            <a:pPr marL="342900" lvl="0" indent="-342900" algn="just">
              <a:spcBef>
                <a:spcPct val="20000"/>
              </a:spcBef>
            </a:pPr>
            <a:r>
              <a:rPr lang="mn-MN" sz="1400" dirty="0" smtClean="0">
                <a:latin typeface="Arial" pitchFamily="34" charset="0"/>
                <a:cs typeface="Arial" pitchFamily="34" charset="0"/>
              </a:rPr>
              <a:t>		Судалгаанд хамрагдсан 50 айл өрхийн халаалтын улиралд түлшинд дунджаар </a:t>
            </a:r>
            <a:r>
              <a:rPr lang="mn-MN" sz="1400" b="1" dirty="0" smtClean="0">
                <a:latin typeface="Arial" pitchFamily="34" charset="0"/>
                <a:cs typeface="Arial" pitchFamily="34" charset="0"/>
              </a:rPr>
              <a:t>370</a:t>
            </a:r>
            <a:r>
              <a:rPr lang="mn-MN" sz="1400" dirty="0" smtClean="0">
                <a:latin typeface="Arial" pitchFamily="34" charset="0"/>
                <a:cs typeface="Arial" pitchFamily="34" charset="0"/>
              </a:rPr>
              <a:t> мянган төгрөг зарцуулдаг байна.</a:t>
            </a:r>
          </a:p>
          <a:p>
            <a:pPr marL="342900" lvl="0" indent="-342900" algn="just">
              <a:spcBef>
                <a:spcPct val="20000"/>
              </a:spcBef>
            </a:pPr>
            <a:r>
              <a:rPr lang="mn-MN" sz="1400" dirty="0" smtClean="0">
                <a:latin typeface="Arial" pitchFamily="34" charset="0"/>
                <a:cs typeface="Arial" pitchFamily="34" charset="0"/>
              </a:rPr>
              <a:t>		Сэтгэл ханамжийн судалгааны дагуу хэрэглэгчид “Шарын гол энерго” ХХК-ийн сайжруулсан түлшийг </a:t>
            </a:r>
            <a:r>
              <a:rPr lang="mn-MN" sz="1400" b="1" dirty="0" smtClean="0">
                <a:latin typeface="Arial" pitchFamily="34" charset="0"/>
                <a:cs typeface="Arial" pitchFamily="34" charset="0"/>
              </a:rPr>
              <a:t>80,0-100,0</a:t>
            </a:r>
            <a:r>
              <a:rPr lang="mn-MN" sz="1400" dirty="0" smtClean="0">
                <a:latin typeface="Arial" pitchFamily="34" charset="0"/>
                <a:cs typeface="Arial" pitchFamily="34" charset="0"/>
              </a:rPr>
              <a:t> мянган төгрөгөөр худалдан авах сонирхолтой байна.</a:t>
            </a:r>
          </a:p>
          <a:p>
            <a:pPr marL="342900" lvl="0" indent="-342900" algn="just">
              <a:spcBef>
                <a:spcPct val="20000"/>
              </a:spcBef>
            </a:pPr>
            <a:r>
              <a:rPr lang="mn-MN" sz="1400" dirty="0" smtClean="0">
                <a:latin typeface="Arial" pitchFamily="34" charset="0"/>
                <a:cs typeface="Arial" pitchFamily="34" charset="0"/>
              </a:rPr>
              <a:t>		Нэг өрхийн халаалтын улиралд хэрэглэх сайжруулсан түлшний үнийг дээрх үнээр тооцож, хэрэглэх модны хэмжээг судалгаагаар гарсан дүнтэй нэгтгэж тооцвол түлшинд дундажаар </a:t>
            </a:r>
            <a:r>
              <a:rPr lang="mn-MN" sz="1400" b="1" dirty="0" smtClean="0">
                <a:latin typeface="Arial" pitchFamily="34" charset="0"/>
                <a:cs typeface="Arial" pitchFamily="34" charset="0"/>
              </a:rPr>
              <a:t>500,0-600,0</a:t>
            </a:r>
            <a:r>
              <a:rPr lang="mn-MN" sz="1400" dirty="0" smtClean="0">
                <a:latin typeface="Arial" pitchFamily="34" charset="0"/>
                <a:cs typeface="Arial" pitchFamily="34" charset="0"/>
              </a:rPr>
              <a:t> мянган төгрөг зарцуулахаар байна.</a:t>
            </a:r>
          </a:p>
          <a:p>
            <a:pPr marL="342900" lvl="0" indent="-342900" algn="just">
              <a:spcBef>
                <a:spcPct val="20000"/>
              </a:spcBef>
            </a:pPr>
            <a:r>
              <a:rPr lang="mn-MN" sz="1400" dirty="0" smtClean="0">
                <a:latin typeface="Arial" pitchFamily="34" charset="0"/>
                <a:cs typeface="Arial" pitchFamily="34" charset="0"/>
              </a:rPr>
              <a:t>		</a:t>
            </a:r>
          </a:p>
          <a:p>
            <a:pPr marL="342900" lvl="0" indent="-342900" algn="just">
              <a:spcBef>
                <a:spcPct val="20000"/>
              </a:spcBef>
            </a:pPr>
            <a:r>
              <a:rPr lang="mn-MN" sz="1400" dirty="0" smtClean="0">
                <a:latin typeface="Arial" pitchFamily="34" charset="0"/>
                <a:cs typeface="Arial" pitchFamily="34" charset="0"/>
              </a:rPr>
              <a:t>		</a:t>
            </a:r>
          </a:p>
          <a:p>
            <a:pPr marL="342900" lvl="0" indent="-342900" algn="just">
              <a:spcBef>
                <a:spcPct val="20000"/>
              </a:spcBef>
            </a:pPr>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
          </p:nvPr>
        </p:nvGraphicFramePr>
        <p:xfrm>
          <a:off x="457200" y="838200"/>
          <a:ext cx="82296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7" name="Picture 3" descr="C:\Users\nacha013\Desktop\20мянга3sh.jpg"/>
          <p:cNvPicPr>
            <a:picLocks noChangeAspect="1" noChangeArrowheads="1"/>
          </p:cNvPicPr>
          <p:nvPr/>
        </p:nvPicPr>
        <p:blipFill>
          <a:blip r:embed="rId7" cstate="print"/>
          <a:srcRect/>
          <a:stretch>
            <a:fillRect/>
          </a:stretch>
        </p:blipFill>
        <p:spPr bwMode="auto">
          <a:xfrm>
            <a:off x="4800600" y="533400"/>
            <a:ext cx="3962400" cy="2133600"/>
          </a:xfrm>
          <a:prstGeom prst="rect">
            <a:avLst/>
          </a:prstGeom>
          <a:noFill/>
        </p:spPr>
      </p:pic>
      <p:pic>
        <p:nvPicPr>
          <p:cNvPr id="1028" name="Picture 4" descr="C:\Users\nacha013\Desktop\20мянга5sh.jpg"/>
          <p:cNvPicPr>
            <a:picLocks noChangeAspect="1" noChangeArrowheads="1"/>
          </p:cNvPicPr>
          <p:nvPr/>
        </p:nvPicPr>
        <p:blipFill>
          <a:blip r:embed="rId8" cstate="print"/>
          <a:srcRect/>
          <a:stretch>
            <a:fillRect/>
          </a:stretch>
        </p:blipFill>
        <p:spPr bwMode="auto">
          <a:xfrm>
            <a:off x="5181600" y="2971800"/>
            <a:ext cx="3962400" cy="3187700"/>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a:bodyPr>
          <a:lstStyle/>
          <a:p>
            <a:r>
              <a:rPr lang="mn-MN" sz="3200" b="1" dirty="0" smtClean="0">
                <a:solidFill>
                  <a:schemeClr val="tx1"/>
                </a:solidFill>
                <a:latin typeface="Arial" pitchFamily="34" charset="0"/>
                <a:cs typeface="Arial" pitchFamily="34" charset="0"/>
              </a:rPr>
              <a:t>ДҮГНЭЛТ</a:t>
            </a:r>
            <a:endParaRPr lang="en-US" sz="3200" b="1" dirty="0">
              <a:solidFill>
                <a:schemeClr val="tx1"/>
              </a:solidFill>
              <a:latin typeface="Arial" pitchFamily="34" charset="0"/>
              <a:cs typeface="Arial" pitchFamily="34" charset="0"/>
            </a:endParaRPr>
          </a:p>
        </p:txBody>
      </p:sp>
      <p:sp>
        <p:nvSpPr>
          <p:cNvPr id="4" name="Subtitle 2"/>
          <p:cNvSpPr txBox="1">
            <a:spLocks/>
          </p:cNvSpPr>
          <p:nvPr/>
        </p:nvSpPr>
        <p:spPr>
          <a:xfrm>
            <a:off x="457200" y="1447800"/>
            <a:ext cx="8382000" cy="4648200"/>
          </a:xfrm>
          <a:prstGeom prst="rect">
            <a:avLst/>
          </a:prstGeom>
        </p:spPr>
        <p:txBody>
          <a:bodyPr vert="horz" lIns="91440" tIns="45720" rIns="91440" bIns="45720" rtlCol="0">
            <a:noAutofit/>
          </a:bodyPr>
          <a:lstStyle/>
          <a:p>
            <a:pPr marL="342900" lvl="0" indent="-342900" algn="just">
              <a:spcBef>
                <a:spcPct val="20000"/>
              </a:spcBef>
            </a:pPr>
            <a:r>
              <a:rPr lang="mn-MN" sz="2000" dirty="0" smtClean="0">
                <a:latin typeface="Arial" pitchFamily="34" charset="0"/>
                <a:cs typeface="Arial" pitchFamily="34" charset="0"/>
              </a:rPr>
              <a:t>	Судалгааны дүнгээс харахад, </a:t>
            </a:r>
          </a:p>
          <a:p>
            <a:pPr marL="342900" lvl="0" indent="-342900" algn="just">
              <a:spcBef>
                <a:spcPct val="20000"/>
              </a:spcBef>
              <a:buFont typeface="Arial" pitchFamily="34" charset="0"/>
              <a:buChar char="•"/>
            </a:pPr>
            <a:r>
              <a:rPr lang="mn-MN" sz="2000" dirty="0" smtClean="0">
                <a:latin typeface="Arial" pitchFamily="34" charset="0"/>
                <a:cs typeface="Arial" pitchFamily="34" charset="0"/>
              </a:rPr>
              <a:t>“Баялаг Эрдэнэ цом” ХХК-ийн сайжруулсан түлш нь</a:t>
            </a:r>
            <a:r>
              <a:rPr lang="en-US" sz="2000" dirty="0" smtClean="0">
                <a:latin typeface="Arial" pitchFamily="34" charset="0"/>
                <a:cs typeface="Arial" pitchFamily="34" charset="0"/>
              </a:rPr>
              <a:t> </a:t>
            </a:r>
            <a:r>
              <a:rPr lang="mn-MN" sz="2000" dirty="0" smtClean="0">
                <a:latin typeface="Arial" pitchFamily="34" charset="0"/>
                <a:cs typeface="Arial" pitchFamily="34" charset="0"/>
              </a:rPr>
              <a:t>шаталт муу, утаа, хөө тортог, үнслэгийн хэмжээ ихтэй зэрэг шалтгаанаар иргэдийн хэрэгцээ, шаардлагыг хангаж чадахгүй байна.</a:t>
            </a:r>
          </a:p>
          <a:p>
            <a:pPr lvl="0" algn="just">
              <a:buFont typeface="Arial" pitchFamily="34" charset="0"/>
              <a:buChar char="•"/>
            </a:pPr>
            <a:r>
              <a:rPr lang="mn-MN" sz="2000" dirty="0" smtClean="0">
                <a:latin typeface="Arial" pitchFamily="34" charset="0"/>
                <a:cs typeface="Arial" pitchFamily="34" charset="0"/>
              </a:rPr>
              <a:t>    “Шарын гол энерго” ХХК-ийн сайжруулсан түлшний хувьд: 	</a:t>
            </a:r>
            <a:endParaRPr lang="en-US" sz="2000" dirty="0" smtClean="0">
              <a:latin typeface="Arial" pitchFamily="34" charset="0"/>
              <a:cs typeface="Arial" pitchFamily="34" charset="0"/>
            </a:endParaRPr>
          </a:p>
          <a:p>
            <a:pPr lvl="0" algn="just"/>
            <a:r>
              <a:rPr lang="en-US" sz="2000" dirty="0" smtClean="0">
                <a:latin typeface="Arial" pitchFamily="34" charset="0"/>
                <a:cs typeface="Arial" pitchFamily="34" charset="0"/>
              </a:rPr>
              <a:t>	</a:t>
            </a:r>
            <a:r>
              <a:rPr lang="mn-MN" sz="2000" dirty="0" smtClean="0">
                <a:latin typeface="Arial" pitchFamily="34" charset="0"/>
                <a:cs typeface="Arial" pitchFamily="34" charset="0"/>
              </a:rPr>
              <a:t>Хэрэглэхэд тохиромжтой, ямар нэг хүндрэлгүй хэдий ч асахдаа удаан, шаталтаас нь эвгүй үнэр гардаг гэсэн дутагдалтай талтай. </a:t>
            </a:r>
          </a:p>
          <a:p>
            <a:pPr lvl="0" algn="just"/>
            <a:r>
              <a:rPr lang="mn-MN" sz="2000" dirty="0" smtClean="0">
                <a:latin typeface="Arial" pitchFamily="34" charset="0"/>
                <a:cs typeface="Arial" pitchFamily="34" charset="0"/>
              </a:rPr>
              <a:t>	Эдийн засгийн хэмнэлт түүхий нүүрстэй харьцуулахад илт давуу тал харагдахгүй байгаа хэдий ч утаа, хөө тортог, үнс бага ялгаруулдаг экологийн үр ашигтай байна.</a:t>
            </a:r>
          </a:p>
          <a:p>
            <a:pPr lvl="0" algn="just"/>
            <a:r>
              <a:rPr lang="mn-MN" sz="2000" dirty="0" smtClean="0">
                <a:latin typeface="Arial" pitchFamily="34" charset="0"/>
                <a:cs typeface="Arial" pitchFamily="34" charset="0"/>
              </a:rPr>
              <a:t>	Хэрэглэгчдийн сэтгэл ханамжийн судалгаанаас харахад иргэд уг түлшийг хэрэглэх сонирхолтой байгаа бөгөөд үнэ нь түүхий нүүрсний /Багануурын/ үнэтэй ойролцоо буюу 80,0-100,0 мянган төгрөгийн үнэтэй байх тохиолдолд хэрэглэх боломжтой гэж үзсэн.</a:t>
            </a:r>
            <a:endParaRPr lang="en-US" sz="2000" dirty="0" smtClean="0">
              <a:latin typeface="Arial" pitchFamily="34" charset="0"/>
              <a:cs typeface="Arial" pitchFamily="34" charset="0"/>
            </a:endParaRPr>
          </a:p>
          <a:p>
            <a:endParaRPr lang="en-US" sz="2000" dirty="0" smtClean="0"/>
          </a:p>
          <a:p>
            <a:pPr marL="342900" lvl="0" indent="-342900" algn="just">
              <a:spcBef>
                <a:spcPct val="20000"/>
              </a:spcBef>
              <a:buFont typeface="Arial" pitchFamily="34" charset="0"/>
              <a:buChar char="•"/>
            </a:pPr>
            <a:endParaRPr lang="mn-MN" sz="2000" dirty="0" smtClean="0">
              <a:latin typeface="Arial" pitchFamily="34" charset="0"/>
              <a:cs typeface="Arial" pitchFamily="34" charset="0"/>
            </a:endParaRPr>
          </a:p>
          <a:p>
            <a:pPr marL="342900" lvl="0" indent="-342900" algn="just">
              <a:spcBef>
                <a:spcPct val="20000"/>
              </a:spcBef>
              <a:buFont typeface="Arial" pitchFamily="34" charset="0"/>
              <a:buChar char="•"/>
            </a:pPr>
            <a:endParaRPr lang="mn-MN" sz="2000" b="1" dirty="0" smtClean="0">
              <a:latin typeface="Arial" pitchFamily="34" charset="0"/>
              <a:cs typeface="Arial" pitchFamily="34" charset="0"/>
            </a:endParaRPr>
          </a:p>
          <a:p>
            <a:pPr marL="342900" lvl="0" indent="-342900" algn="just">
              <a:spcBef>
                <a:spcPct val="20000"/>
              </a:spcBef>
            </a:pPr>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924800" cy="609600"/>
          </a:xfrm>
        </p:spPr>
        <p:txBody>
          <a:bodyPr>
            <a:normAutofit/>
          </a:bodyPr>
          <a:lstStyle/>
          <a:p>
            <a:r>
              <a:rPr lang="mn-MN" sz="2800" b="1" dirty="0" smtClean="0">
                <a:solidFill>
                  <a:schemeClr val="tx1"/>
                </a:solidFill>
                <a:latin typeface="Arial" pitchFamily="34" charset="0"/>
                <a:cs typeface="Arial" pitchFamily="34" charset="0"/>
              </a:rPr>
              <a:t>АГУУЛГА</a:t>
            </a:r>
            <a:endParaRPr lang="en-US" sz="2800" b="1" dirty="0">
              <a:solidFill>
                <a:schemeClr val="tx1"/>
              </a:solidFill>
              <a:latin typeface="Arial" pitchFamily="34" charset="0"/>
              <a:cs typeface="Arial" pitchFamily="34" charset="0"/>
            </a:endParaRPr>
          </a:p>
        </p:txBody>
      </p:sp>
      <p:sp>
        <p:nvSpPr>
          <p:cNvPr id="3" name="Content Placeholder 2"/>
          <p:cNvSpPr>
            <a:spLocks noGrp="1"/>
          </p:cNvSpPr>
          <p:nvPr>
            <p:ph sz="quarter" idx="1"/>
          </p:nvPr>
        </p:nvSpPr>
        <p:spPr>
          <a:xfrm>
            <a:off x="685800" y="1143000"/>
            <a:ext cx="8077200" cy="2286000"/>
          </a:xfrm>
        </p:spPr>
        <p:txBody>
          <a:bodyPr>
            <a:normAutofit/>
          </a:bodyPr>
          <a:lstStyle/>
          <a:p>
            <a:pPr marL="568325" indent="-568325" algn="just">
              <a:buNone/>
            </a:pPr>
            <a:r>
              <a:rPr lang="en-US" sz="2000" dirty="0" smtClean="0">
                <a:latin typeface="Arial" pitchFamily="34" charset="0"/>
                <a:cs typeface="Arial" pitchFamily="34" charset="0"/>
              </a:rPr>
              <a:t>1.    </a:t>
            </a:r>
            <a:r>
              <a:rPr lang="mn-MN" sz="2000" dirty="0" smtClean="0">
                <a:latin typeface="Arial" pitchFamily="34" charset="0"/>
                <a:cs typeface="Arial" pitchFamily="34" charset="0"/>
              </a:rPr>
              <a:t>Танилцуулга</a:t>
            </a:r>
          </a:p>
          <a:p>
            <a:pPr marL="568325" indent="-568325" algn="just">
              <a:buNone/>
            </a:pPr>
            <a:r>
              <a:rPr lang="en-US" sz="2000" dirty="0" smtClean="0">
                <a:latin typeface="Arial" pitchFamily="34" charset="0"/>
                <a:cs typeface="Arial" pitchFamily="34" charset="0"/>
              </a:rPr>
              <a:t>2.    </a:t>
            </a:r>
            <a:r>
              <a:rPr lang="mn-MN" sz="2000" dirty="0" smtClean="0">
                <a:latin typeface="Arial" pitchFamily="34" charset="0"/>
                <a:cs typeface="Arial" pitchFamily="34" charset="0"/>
              </a:rPr>
              <a:t>Сайжруулсан түлшийг хэрэглэхэд тохиромжтой эсэх</a:t>
            </a:r>
          </a:p>
          <a:p>
            <a:pPr marL="568325" indent="-568325" algn="just">
              <a:buNone/>
            </a:pPr>
            <a:r>
              <a:rPr lang="en-US" sz="2000" dirty="0" smtClean="0">
                <a:latin typeface="Arial" pitchFamily="34" charset="0"/>
                <a:cs typeface="Arial" pitchFamily="34" charset="0"/>
              </a:rPr>
              <a:t>3.    </a:t>
            </a:r>
            <a:r>
              <a:rPr lang="mn-MN" sz="2000" dirty="0" smtClean="0">
                <a:latin typeface="Arial" pitchFamily="34" charset="0"/>
                <a:cs typeface="Arial" pitchFamily="34" charset="0"/>
              </a:rPr>
              <a:t>Суурь судалгаа болон туршилтын ажлын харьцуулалтын дүн   </a:t>
            </a:r>
          </a:p>
          <a:p>
            <a:pPr marL="568325" indent="-568325" algn="just">
              <a:buNone/>
            </a:pPr>
            <a:r>
              <a:rPr lang="mn-MN" sz="2000" dirty="0" smtClean="0">
                <a:latin typeface="Arial" pitchFamily="34" charset="0"/>
                <a:cs typeface="Arial" pitchFamily="34" charset="0"/>
              </a:rPr>
              <a:t>       болон эдийн засгийн үр ашигтай эсэх</a:t>
            </a:r>
          </a:p>
          <a:p>
            <a:pPr marL="568325" indent="-568325" algn="just">
              <a:buNone/>
            </a:pPr>
            <a:r>
              <a:rPr lang="mn-MN" sz="2000" dirty="0" smtClean="0">
                <a:latin typeface="Arial" pitchFamily="34" charset="0"/>
                <a:cs typeface="Arial" pitchFamily="34" charset="0"/>
              </a:rPr>
              <a:t>4.   </a:t>
            </a:r>
            <a:r>
              <a:rPr lang="en-US" sz="2000" dirty="0" smtClean="0">
                <a:latin typeface="Arial" pitchFamily="34" charset="0"/>
                <a:cs typeface="Arial" pitchFamily="34" charset="0"/>
              </a:rPr>
              <a:t> </a:t>
            </a:r>
            <a:r>
              <a:rPr lang="mn-MN" sz="2000" dirty="0" smtClean="0">
                <a:latin typeface="Arial" pitchFamily="34" charset="0"/>
                <a:cs typeface="Arial" pitchFamily="34" charset="0"/>
              </a:rPr>
              <a:t> Дүгнэлт</a:t>
            </a:r>
          </a:p>
          <a:p>
            <a:pPr algn="just"/>
            <a:endParaRPr lang="mn-MN" sz="2000" dirty="0" smtClean="0">
              <a:latin typeface="Arial" pitchFamily="34" charset="0"/>
              <a:cs typeface="Arial" pitchFamily="34" charset="0"/>
            </a:endParaRPr>
          </a:p>
          <a:p>
            <a:pPr algn="just"/>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NACHA005\Users\Public\Documents\50 ail sudalgaa\Picture\20140216_103216.jpg"/>
          <p:cNvPicPr>
            <a:picLocks noGrp="1"/>
          </p:cNvPicPr>
          <p:nvPr>
            <p:ph sz="quarter" idx="1"/>
          </p:nvPr>
        </p:nvPicPr>
        <p:blipFill>
          <a:blip r:embed="rId2" cstate="print"/>
          <a:srcRect/>
          <a:stretch>
            <a:fillRect/>
          </a:stretch>
        </p:blipFill>
        <p:spPr bwMode="auto">
          <a:xfrm>
            <a:off x="3886200" y="902043"/>
            <a:ext cx="5105400" cy="3288957"/>
          </a:xfrm>
          <a:prstGeom prst="rect">
            <a:avLst/>
          </a:prstGeom>
          <a:noFill/>
          <a:ln w="9525">
            <a:noFill/>
            <a:miter lim="800000"/>
            <a:headEnd/>
            <a:tailEnd/>
          </a:ln>
        </p:spPr>
      </p:pic>
      <p:pic>
        <p:nvPicPr>
          <p:cNvPr id="7" name="Picture 6" descr="\\NACHA005\Users\Public\Documents\50 ail sudalgaa\pic\2014-02-22 14.08.32.jpg"/>
          <p:cNvPicPr/>
          <p:nvPr/>
        </p:nvPicPr>
        <p:blipFill>
          <a:blip r:embed="rId3" cstate="print"/>
          <a:srcRect/>
          <a:stretch>
            <a:fillRect/>
          </a:stretch>
        </p:blipFill>
        <p:spPr bwMode="auto">
          <a:xfrm>
            <a:off x="609600" y="3352800"/>
            <a:ext cx="3276600" cy="3048000"/>
          </a:xfrm>
          <a:prstGeom prst="rect">
            <a:avLst/>
          </a:prstGeom>
          <a:noFill/>
          <a:ln w="9525">
            <a:noFill/>
            <a:miter lim="800000"/>
            <a:headEnd/>
            <a:tailEnd/>
          </a:ln>
        </p:spPr>
      </p:pic>
      <p:sp>
        <p:nvSpPr>
          <p:cNvPr id="5" name="Title 1"/>
          <p:cNvSpPr txBox="1">
            <a:spLocks/>
          </p:cNvSpPr>
          <p:nvPr/>
        </p:nvSpPr>
        <p:spPr>
          <a:xfrm flipH="1">
            <a:off x="457200" y="228600"/>
            <a:ext cx="8382000" cy="38099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mn-MN"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1.ТАНИЛЦУУЛГА</a:t>
            </a:r>
            <a:endParaRPr kumimoji="0" lang="en-US" sz="24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6" name="Content Placeholder 2"/>
          <p:cNvSpPr txBox="1">
            <a:spLocks/>
          </p:cNvSpPr>
          <p:nvPr/>
        </p:nvSpPr>
        <p:spPr>
          <a:xfrm>
            <a:off x="457200" y="838200"/>
            <a:ext cx="3352800" cy="2286000"/>
          </a:xfrm>
          <a:prstGeom prst="rect">
            <a:avLst/>
          </a:prstGeom>
        </p:spPr>
        <p:txBody>
          <a:bodyPr vert="horz" lIns="91440" tIns="45720" rIns="91440" bIns="45720" rtlCol="0">
            <a:normAutofit/>
          </a:bodyPr>
          <a:lstStyle/>
          <a:p>
            <a:pPr algn="just"/>
            <a:r>
              <a:rPr lang="mn-MN" dirty="0" smtClean="0">
                <a:latin typeface="Arial" pitchFamily="34" charset="0"/>
                <a:cs typeface="Arial" pitchFamily="34" charset="0"/>
              </a:rPr>
              <a:t>Туршилт хийсэн хугацаа: 2014 оны 02 дугаар сарын 17-ноос 23-ны хооронд /7 хоногийн турш/ </a:t>
            </a:r>
          </a:p>
          <a:p>
            <a:pPr algn="just"/>
            <a:endParaRPr lang="mn-MN" dirty="0" smtClean="0">
              <a:latin typeface="Arial" pitchFamily="34" charset="0"/>
              <a:cs typeface="Arial" pitchFamily="34" charset="0"/>
            </a:endParaRPr>
          </a:p>
          <a:p>
            <a:pPr algn="just"/>
            <a:r>
              <a:rPr lang="mn-MN" dirty="0" smtClean="0">
                <a:latin typeface="Arial" pitchFamily="34" charset="0"/>
                <a:cs typeface="Arial" pitchFamily="34" charset="0"/>
              </a:rPr>
              <a:t>Байршил: СБД-ын 12 дугаар хорооны сайжруулсан зуухтай 50 айл өрх</a:t>
            </a:r>
            <a:endParaRPr kumimoji="0" lang="mn-MN"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mn-MN"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8" name="Subtitle 2"/>
          <p:cNvSpPr txBox="1">
            <a:spLocks/>
          </p:cNvSpPr>
          <p:nvPr/>
        </p:nvSpPr>
        <p:spPr>
          <a:xfrm>
            <a:off x="3962400" y="4343400"/>
            <a:ext cx="4648200" cy="1524000"/>
          </a:xfrm>
          <a:prstGeom prst="rect">
            <a:avLst/>
          </a:prstGeom>
        </p:spPr>
        <p:txBody>
          <a:bodyPr vert="horz" lIns="91440" tIns="45720" rIns="91440" bIns="45720" rtlCol="0">
            <a:noAutofit/>
          </a:bodyPr>
          <a:lstStyle/>
          <a:p>
            <a:pPr marR="0" lvl="0" algn="just" defTabSz="914400" rtl="0" eaLnBrk="1" fontAlgn="auto" latinLnBrk="0" hangingPunct="1">
              <a:lnSpc>
                <a:spcPct val="100000"/>
              </a:lnSpc>
              <a:spcBef>
                <a:spcPct val="20000"/>
              </a:spcBef>
              <a:spcAft>
                <a:spcPts val="0"/>
              </a:spcAft>
              <a:buClrTx/>
              <a:buSzTx/>
              <a:tabLst/>
              <a:defRPr/>
            </a:pPr>
            <a:r>
              <a:rPr kumimoji="0" lang="mn-MN"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Туршилтын хугацаанд “Шарын гол энерго “ХХК-ийн сайжруулсан түлшийг 28 айлд, “Баялаг Эрдэнэ цом” ХХК-ийн сайжруулсан түлшийг 22 айлд өөрсдийн өдөр тутмын галлагааны аргаар нь хэрэглүүлж туршилтын ажлыг зохион байгуулсан.</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mn-MN"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mn-MN"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mn-MN"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mn-MN"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1143000"/>
            <a:ext cx="8534400" cy="2514600"/>
          </a:xfrm>
          <a:prstGeom prst="rect">
            <a:avLst/>
          </a:prstGeom>
        </p:spPr>
        <p:txBody>
          <a:bodyPr vert="horz" lIns="91440" tIns="45720" rIns="91440" bIns="45720" rtlCol="0" anchor="ctr">
            <a:normAutofit/>
          </a:bodyPr>
          <a:lstStyle/>
          <a:p>
            <a:pPr algn="ctr">
              <a:spcBef>
                <a:spcPct val="0"/>
              </a:spcBef>
            </a:pPr>
            <a:r>
              <a:rPr lang="mn-MN" sz="4000" b="1" noProof="0" dirty="0" smtClean="0">
                <a:latin typeface="Arial" pitchFamily="34" charset="0"/>
                <a:ea typeface="+mj-ea"/>
                <a:cs typeface="Arial" pitchFamily="34" charset="0"/>
              </a:rPr>
              <a:t>2</a:t>
            </a:r>
            <a:r>
              <a:rPr kumimoji="0" lang="mn-MN" sz="4000" b="1" i="0" u="none" strike="noStrike" kern="1200" cap="none" spc="0" normalizeH="0" baseline="0" noProof="0" dirty="0" smtClean="0">
                <a:ln>
                  <a:noFill/>
                </a:ln>
                <a:effectLst/>
                <a:uLnTx/>
                <a:uFillTx/>
                <a:latin typeface="Arial" pitchFamily="34" charset="0"/>
                <a:ea typeface="+mj-ea"/>
                <a:cs typeface="Arial" pitchFamily="34" charset="0"/>
              </a:rPr>
              <a:t>.Сайжруулсан</a:t>
            </a:r>
            <a:r>
              <a:rPr kumimoji="0" lang="mn-MN" sz="4000" b="1" i="0" u="none" strike="noStrike" kern="1200" cap="none" spc="0" normalizeH="0" noProof="0" dirty="0" smtClean="0">
                <a:ln>
                  <a:noFill/>
                </a:ln>
                <a:effectLst/>
                <a:uLnTx/>
                <a:uFillTx/>
                <a:latin typeface="Arial" pitchFamily="34" charset="0"/>
                <a:ea typeface="+mj-ea"/>
                <a:cs typeface="Arial" pitchFamily="34" charset="0"/>
              </a:rPr>
              <a:t> түлшийг хэрэглэхэд тохиромжтой эсэх</a:t>
            </a:r>
            <a:endParaRPr kumimoji="0" lang="en-US" sz="4000" b="1" i="0" u="none" strike="noStrike" kern="120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4648200"/>
            <a:ext cx="8077200" cy="2031325"/>
          </a:xfrm>
          <a:prstGeom prst="rect">
            <a:avLst/>
          </a:prstGeom>
        </p:spPr>
        <p:txBody>
          <a:bodyPr wrap="square">
            <a:spAutoFit/>
          </a:bodyPr>
          <a:lstStyle/>
          <a:p>
            <a:pPr marL="342900" lvl="0" indent="-342900" algn="just">
              <a:spcBef>
                <a:spcPct val="20000"/>
              </a:spcBef>
            </a:pPr>
            <a:r>
              <a:rPr lang="en-US" sz="1400" dirty="0" smtClean="0">
                <a:latin typeface="Arial" pitchFamily="34" charset="0"/>
                <a:cs typeface="Arial" pitchFamily="34" charset="0"/>
              </a:rPr>
              <a:t>	</a:t>
            </a:r>
            <a:r>
              <a:rPr lang="mn-MN" sz="1400" dirty="0" smtClean="0">
                <a:latin typeface="Arial" pitchFamily="34" charset="0"/>
                <a:cs typeface="Arial" pitchFamily="34" charset="0"/>
              </a:rPr>
              <a:t>Түүхий нүүрсний шаталтаас үүсэх үнслэгийн хэмжээг сайжруулсан түлшний үнслэгийн</a:t>
            </a:r>
            <a:r>
              <a:rPr lang="en-US" sz="1400" dirty="0" smtClean="0">
                <a:latin typeface="Arial" pitchFamily="34" charset="0"/>
                <a:cs typeface="Arial" pitchFamily="34" charset="0"/>
              </a:rPr>
              <a:t> </a:t>
            </a:r>
            <a:r>
              <a:rPr lang="mn-MN" sz="1400" dirty="0" smtClean="0">
                <a:latin typeface="Arial" pitchFamily="34" charset="0"/>
                <a:cs typeface="Arial" pitchFamily="34" charset="0"/>
              </a:rPr>
              <a:t>хэмжээтэй харьцуулж үзэхэд:</a:t>
            </a:r>
          </a:p>
          <a:p>
            <a:pPr marL="342900" lvl="0" indent="-342900" algn="just">
              <a:spcBef>
                <a:spcPct val="20000"/>
              </a:spcBef>
            </a:pPr>
            <a:r>
              <a:rPr lang="mn-MN" sz="1400" dirty="0" smtClean="0">
                <a:latin typeface="Arial" pitchFamily="34" charset="0"/>
                <a:cs typeface="Arial" pitchFamily="34" charset="0"/>
              </a:rPr>
              <a:t>		- Баялаг Эрдэнэ цом /1.2-4 дахин их/</a:t>
            </a:r>
          </a:p>
          <a:p>
            <a:pPr marL="342900" lvl="0" indent="-342900" algn="just">
              <a:spcBef>
                <a:spcPct val="20000"/>
              </a:spcBef>
            </a:pPr>
            <a:r>
              <a:rPr lang="mn-MN" sz="1400" dirty="0" smtClean="0">
                <a:latin typeface="Arial" pitchFamily="34" charset="0"/>
                <a:cs typeface="Arial" pitchFamily="34" charset="0"/>
              </a:rPr>
              <a:t>		- Шарын гол энерго /0.3-1.2 дахин бага/ байна.   </a:t>
            </a:r>
          </a:p>
          <a:p>
            <a:pPr marL="342900" lvl="0" indent="-342900" algn="just">
              <a:spcBef>
                <a:spcPct val="20000"/>
              </a:spcBef>
            </a:pPr>
            <a:endParaRPr lang="en-US" sz="1400" dirty="0" smtClean="0">
              <a:latin typeface="Arial" pitchFamily="34" charset="0"/>
              <a:cs typeface="Arial" pitchFamily="34" charset="0"/>
            </a:endParaRPr>
          </a:p>
          <a:p>
            <a:pPr marL="342900" lvl="0" indent="-342900">
              <a:spcBef>
                <a:spcPct val="20000"/>
              </a:spcBef>
            </a:pPr>
            <a:r>
              <a:rPr lang="en-US" sz="1200" dirty="0" smtClean="0">
                <a:latin typeface="Arial" pitchFamily="34" charset="0"/>
                <a:cs typeface="Arial" pitchFamily="34" charset="0"/>
              </a:rPr>
              <a:t>         </a:t>
            </a:r>
            <a:r>
              <a:rPr lang="mn-MN" sz="1200" i="1" dirty="0" smtClean="0">
                <a:latin typeface="Arial" pitchFamily="34" charset="0"/>
                <a:cs typeface="Arial" pitchFamily="34" charset="0"/>
              </a:rPr>
              <a:t>1кг</a:t>
            </a:r>
            <a:r>
              <a:rPr lang="en-US" sz="1200" i="1" dirty="0" smtClean="0">
                <a:latin typeface="Arial" pitchFamily="34" charset="0"/>
                <a:cs typeface="Arial" pitchFamily="34" charset="0"/>
              </a:rPr>
              <a:t> </a:t>
            </a:r>
            <a:r>
              <a:rPr lang="mn-MN" sz="1200" i="1" dirty="0" smtClean="0">
                <a:latin typeface="Arial" pitchFamily="34" charset="0"/>
                <a:cs typeface="Arial" pitchFamily="34" charset="0"/>
              </a:rPr>
              <a:t>Багануур болон Налайхын  нүүрс шатаахад ялгарах үнсний хэмжээг- Ж</a:t>
            </a:r>
            <a:r>
              <a:rPr lang="en-US" sz="1200" i="1" dirty="0" smtClean="0">
                <a:latin typeface="Arial" pitchFamily="34" charset="0"/>
                <a:cs typeface="Arial" pitchFamily="34" charset="0"/>
              </a:rPr>
              <a:t>.</a:t>
            </a:r>
            <a:r>
              <a:rPr lang="mn-MN" sz="1200" i="1" dirty="0" smtClean="0">
                <a:latin typeface="Arial" pitchFamily="34" charset="0"/>
                <a:cs typeface="Arial" pitchFamily="34" charset="0"/>
              </a:rPr>
              <a:t>Цэен-Ойдов, “Халаалтын зуухны ашиглалт засвар” ном х-175</a:t>
            </a:r>
          </a:p>
          <a:p>
            <a:pPr marL="342900" lvl="0" indent="-342900" algn="just">
              <a:spcBef>
                <a:spcPct val="20000"/>
              </a:spcBef>
            </a:pPr>
            <a:endParaRPr lang="en-US" sz="1400" dirty="0">
              <a:latin typeface="Arial" pitchFamily="34" charset="0"/>
              <a:cs typeface="Arial" pitchFamily="34" charset="0"/>
            </a:endParaRPr>
          </a:p>
        </p:txBody>
      </p:sp>
      <p:graphicFrame>
        <p:nvGraphicFramePr>
          <p:cNvPr id="10" name="Content Placeholder 4"/>
          <p:cNvGraphicFramePr>
            <a:graphicFrameLocks noGrp="1"/>
          </p:cNvGraphicFramePr>
          <p:nvPr>
            <p:ph sz="quarter" idx="1"/>
          </p:nvPr>
        </p:nvGraphicFramePr>
        <p:xfrm>
          <a:off x="228600" y="228600"/>
          <a:ext cx="5638800" cy="44196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3" descr="\\NACHA005\Users\Public\Documents\50 ail sudalgaa\pic\2014-02-22 14.05.16.jpg"/>
          <p:cNvPicPr>
            <a:picLocks noChangeAspect="1" noChangeArrowheads="1"/>
          </p:cNvPicPr>
          <p:nvPr/>
        </p:nvPicPr>
        <p:blipFill>
          <a:blip r:embed="rId3" cstate="print"/>
          <a:srcRect/>
          <a:stretch>
            <a:fillRect/>
          </a:stretch>
        </p:blipFill>
        <p:spPr bwMode="auto">
          <a:xfrm>
            <a:off x="5791200" y="838200"/>
            <a:ext cx="3083887" cy="3352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67200" y="4191000"/>
            <a:ext cx="4572000" cy="2362200"/>
          </a:xfrm>
          <a:prstGeom prst="rect">
            <a:avLst/>
          </a:prstGeom>
        </p:spPr>
        <p:txBody>
          <a:bodyPr vert="horz" lIns="91440" tIns="45720" rIns="91440" bIns="45720" rtlCol="0" anchor="ctr">
            <a:noAutofit/>
          </a:bodyPr>
          <a:lstStyle/>
          <a:p>
            <a:pPr algn="just">
              <a:spcBef>
                <a:spcPct val="0"/>
              </a:spcBef>
            </a:pPr>
            <a:r>
              <a:rPr lang="mn-MN" sz="1600" dirty="0" smtClean="0">
                <a:latin typeface="Arial" pitchFamily="34" charset="0"/>
                <a:cs typeface="Arial" pitchFamily="34" charset="0"/>
              </a:rPr>
              <a:t>“Шарын гол энерго” ХХК-ийн сайжруулсан түлшийг хэрэглэсэн 28 айлын 27 нь уг түлшийг хэрэглэхэд тохиромжтой гэж үзсэн бөгөөд цаашид хэрэглэх сонирхолтой, харин үлдсэн нэг айл нь шаталт хурдан,түүхий нүүрснээс дээрдэх зүйлгүй гэж үзэн цаашид хэрэглэхээс татгалзсан.</a:t>
            </a:r>
            <a:endParaRPr lang="en-US" sz="1600" dirty="0" smtClean="0">
              <a:latin typeface="Arial" pitchFamily="34" charset="0"/>
              <a:cs typeface="Arial" pitchFamily="34"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20" name="Chart 19"/>
          <p:cNvGraphicFramePr/>
          <p:nvPr/>
        </p:nvGraphicFramePr>
        <p:xfrm>
          <a:off x="1143000" y="914400"/>
          <a:ext cx="6400800" cy="3441357"/>
        </p:xfrm>
        <a:graphic>
          <a:graphicData uri="http://schemas.openxmlformats.org/drawingml/2006/chart">
            <c:chart xmlns:c="http://schemas.openxmlformats.org/drawingml/2006/chart" xmlns:r="http://schemas.openxmlformats.org/officeDocument/2006/relationships" r:id="rId2"/>
          </a:graphicData>
        </a:graphic>
      </p:graphicFrame>
      <p:sp>
        <p:nvSpPr>
          <p:cNvPr id="21" name="Title 1"/>
          <p:cNvSpPr txBox="1">
            <a:spLocks/>
          </p:cNvSpPr>
          <p:nvPr/>
        </p:nvSpPr>
        <p:spPr>
          <a:xfrm>
            <a:off x="304800" y="0"/>
            <a:ext cx="8686800" cy="7921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mn-MN"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“ШАРЫН ГОЛ ЭНЕРГО” ХХК-ИЙН САЙЖРУУЛСАН ТҮЛШ</a:t>
            </a:r>
            <a:endParaRPr kumimoji="0" lang="en-US" sz="2400" b="1"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5" descr="C:\Users\nacha008\Desktop\IMG_6807.jpg"/>
          <p:cNvPicPr/>
          <p:nvPr/>
        </p:nvPicPr>
        <p:blipFill>
          <a:blip r:embed="rId3" cstate="print"/>
          <a:srcRect/>
          <a:stretch>
            <a:fillRect/>
          </a:stretch>
        </p:blipFill>
        <p:spPr bwMode="auto">
          <a:xfrm>
            <a:off x="228600" y="4419599"/>
            <a:ext cx="4038600" cy="17526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mn-MN" sz="2400" b="1" dirty="0" smtClean="0">
                <a:solidFill>
                  <a:schemeClr val="tx1"/>
                </a:solidFill>
                <a:latin typeface="Arial" pitchFamily="34" charset="0"/>
                <a:cs typeface="Arial" pitchFamily="34" charset="0"/>
              </a:rPr>
              <a:t>“ШАРЫН ГОЛ ЭНЕРГО” ХХК-ИЙН САЙЖРУУЛСАН ТҮЛШ</a:t>
            </a:r>
            <a:endParaRPr lang="en-US" sz="2400" b="1" dirty="0">
              <a:solidFill>
                <a:schemeClr val="tx1"/>
              </a:solidFill>
            </a:endParaRPr>
          </a:p>
        </p:txBody>
      </p:sp>
      <p:graphicFrame>
        <p:nvGraphicFramePr>
          <p:cNvPr id="4" name="Content Placeholder 3"/>
          <p:cNvGraphicFramePr>
            <a:graphicFrameLocks noGrp="1"/>
          </p:cNvGraphicFramePr>
          <p:nvPr>
            <p:ph sz="quarter" idx="1"/>
          </p:nvPr>
        </p:nvGraphicFramePr>
        <p:xfrm>
          <a:off x="381000" y="14478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838200"/>
          </a:xfrm>
        </p:spPr>
        <p:txBody>
          <a:bodyPr>
            <a:normAutofit/>
          </a:bodyPr>
          <a:lstStyle/>
          <a:p>
            <a:r>
              <a:rPr lang="mn-MN" sz="2400" b="1" dirty="0" smtClean="0">
                <a:solidFill>
                  <a:schemeClr val="tx1"/>
                </a:solidFill>
                <a:latin typeface="Arial" pitchFamily="34" charset="0"/>
                <a:cs typeface="Arial" pitchFamily="34" charset="0"/>
              </a:rPr>
              <a:t>“БАЯЛАГ ЭРДЭНЭ ЦОМ” ХХК-ИЙН САЙЖРУУЛСАН ТҮЛШ</a:t>
            </a:r>
            <a:endParaRPr lang="en-US" sz="2400" b="1" dirty="0">
              <a:solidFill>
                <a:schemeClr val="tx1"/>
              </a:solidFill>
            </a:endParaRPr>
          </a:p>
        </p:txBody>
      </p:sp>
      <p:sp>
        <p:nvSpPr>
          <p:cNvPr id="3" name="Content Placeholder 2"/>
          <p:cNvSpPr>
            <a:spLocks noGrp="1"/>
          </p:cNvSpPr>
          <p:nvPr>
            <p:ph sz="quarter" idx="1"/>
          </p:nvPr>
        </p:nvSpPr>
        <p:spPr>
          <a:xfrm>
            <a:off x="3733800" y="4648200"/>
            <a:ext cx="5181600" cy="1828800"/>
          </a:xfrm>
        </p:spPr>
        <p:txBody>
          <a:bodyPr>
            <a:noAutofit/>
          </a:bodyPr>
          <a:lstStyle/>
          <a:p>
            <a:pPr>
              <a:buNone/>
            </a:pPr>
            <a:r>
              <a:rPr lang="mn-MN" sz="1400" dirty="0" smtClean="0">
                <a:latin typeface="Arial" pitchFamily="34" charset="0"/>
                <a:cs typeface="Arial" pitchFamily="34" charset="0"/>
              </a:rPr>
              <a:t>	“Баялаг Эрдэнэ цом” ХХК-ийн сайжруулсан түлшийг хэрэглэсэн 22 айлын 72 хувь нь уг түлшийг хэрэглэхэд тохиромжгүй гэж үзсэн бөгөөд 86 хувь нь цаашид хэрэглэх сонирхолгүй гэж үзсэн.  Уг түлшийг  илчлэг муутай, эвгүй үнэртэй, үнс их гардаг ,шатаж дуусалгүй бутарч унадаг  зэрэг шалтгаанаар  9 айл судалгааны 3 дахь хоногоос  үргэлжүүлэн хэрэглэхээс татгалзсан.</a:t>
            </a:r>
            <a:endParaRPr lang="en-US" sz="1400" dirty="0">
              <a:latin typeface="Arial" pitchFamily="34" charset="0"/>
              <a:cs typeface="Arial" pitchFamily="34" charset="0"/>
            </a:endParaRPr>
          </a:p>
        </p:txBody>
      </p:sp>
      <p:graphicFrame>
        <p:nvGraphicFramePr>
          <p:cNvPr id="6" name="Chart 5"/>
          <p:cNvGraphicFramePr/>
          <p:nvPr/>
        </p:nvGraphicFramePr>
        <p:xfrm>
          <a:off x="457200" y="1295400"/>
          <a:ext cx="3886200" cy="3581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4572000" y="1295400"/>
          <a:ext cx="3886200" cy="3505200"/>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descr="C:\Users\nacha008\Desktop\baylag erdene.jpg"/>
          <p:cNvPicPr/>
          <p:nvPr/>
        </p:nvPicPr>
        <p:blipFill>
          <a:blip r:embed="rId4" cstate="print"/>
          <a:srcRect/>
          <a:stretch>
            <a:fillRect/>
          </a:stretch>
        </p:blipFill>
        <p:spPr bwMode="auto">
          <a:xfrm>
            <a:off x="533400" y="4724400"/>
            <a:ext cx="34290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762000"/>
          </a:xfrm>
        </p:spPr>
        <p:txBody>
          <a:bodyPr>
            <a:noAutofit/>
          </a:bodyPr>
          <a:lstStyle/>
          <a:p>
            <a:r>
              <a:rPr lang="mn-MN" sz="2400" b="1" dirty="0" smtClean="0">
                <a:solidFill>
                  <a:schemeClr val="tx1"/>
                </a:solidFill>
                <a:latin typeface="Arial" pitchFamily="34" charset="0"/>
                <a:cs typeface="Arial" pitchFamily="34" charset="0"/>
              </a:rPr>
              <a:t>“БАЯЛАГ ЭРДЭНЭ ЦОМ” ХХК-ИЙН САЙЖРУУЛСАН ТҮЛШ</a:t>
            </a:r>
            <a:endParaRPr lang="en-US" sz="2400" b="1" dirty="0">
              <a:solidFill>
                <a:schemeClr val="tx1"/>
              </a:solidFill>
            </a:endParaRPr>
          </a:p>
        </p:txBody>
      </p:sp>
      <p:graphicFrame>
        <p:nvGraphicFramePr>
          <p:cNvPr id="4" name="Content Placeholder 3"/>
          <p:cNvGraphicFramePr>
            <a:graphicFrameLocks noGrp="1"/>
          </p:cNvGraphicFramePr>
          <p:nvPr>
            <p:ph sz="quarter" idx="1"/>
          </p:nvPr>
        </p:nvGraphicFramePr>
        <p:xfrm>
          <a:off x="381000" y="14478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915</TotalTime>
  <Words>355</Words>
  <Application>Microsoft Office PowerPoint</Application>
  <PresentationFormat>On-screen Show (4:3)</PresentationFormat>
  <Paragraphs>86</Paragraphs>
  <Slides>15</Slides>
  <Notes>1</Notes>
  <HiddenSlides>1</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Civic</vt:lpstr>
      <vt:lpstr>                                   Сайжруулсан түлшний хэрэглээний судалгааны үр дүнгийн танилцуулга   /Ажлын хэсэг/  </vt:lpstr>
      <vt:lpstr>АГУУЛГА</vt:lpstr>
      <vt:lpstr>Slide 3</vt:lpstr>
      <vt:lpstr>Slide 4</vt:lpstr>
      <vt:lpstr>Slide 5</vt:lpstr>
      <vt:lpstr>Slide 6</vt:lpstr>
      <vt:lpstr>“ШАРЫН ГОЛ ЭНЕРГО” ХХК-ИЙН САЙЖРУУЛСАН ТҮЛШ</vt:lpstr>
      <vt:lpstr>“БАЯЛАГ ЭРДЭНЭ ЦОМ” ХХК-ИЙН САЙЖРУУЛСАН ТҮЛШ</vt:lpstr>
      <vt:lpstr>“БАЯЛАГ ЭРДЭНЭ ЦОМ” ХХК-ИЙН САЙЖРУУЛСАН ТҮЛШ</vt:lpstr>
      <vt:lpstr>3.Суурь судалгаа болон туршилтын ажлын харьцуулалтын дүн болон эдийн засгийн үр ашигтай эсэх</vt:lpstr>
      <vt:lpstr>Slide 11</vt:lpstr>
      <vt:lpstr>Slide 12</vt:lpstr>
      <vt:lpstr>Slide 13</vt:lpstr>
      <vt:lpstr>Slide 14</vt:lpstr>
      <vt:lpstr>ДҮГНЭЛТ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Сайжруулсан түлшний хэрэглээний туршилтын ажилд хамрагдсан өрхийн судалгааны үр дүнг тодорхойлох сэтгэл ханамжийн судалгаа</dc:title>
  <dc:creator>Bayasgalan</dc:creator>
  <cp:lastModifiedBy>gantuya</cp:lastModifiedBy>
  <cp:revision>332</cp:revision>
  <cp:lastPrinted>2014-02-25T06:52:00Z</cp:lastPrinted>
  <dcterms:created xsi:type="dcterms:W3CDTF">2014-02-25T05:44:03Z</dcterms:created>
  <dcterms:modified xsi:type="dcterms:W3CDTF">2014-03-05T00:56:30Z</dcterms:modified>
</cp:coreProperties>
</file>